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1535" r:id="rId6"/>
    <p:sldId id="1525" r:id="rId7"/>
    <p:sldId id="1483" r:id="rId8"/>
    <p:sldId id="1493" r:id="rId9"/>
    <p:sldId id="1458" r:id="rId10"/>
    <p:sldId id="1494" r:id="rId11"/>
    <p:sldId id="1477" r:id="rId12"/>
    <p:sldId id="1479" r:id="rId13"/>
    <p:sldId id="1495" r:id="rId14"/>
    <p:sldId id="1482" r:id="rId15"/>
    <p:sldId id="1485" r:id="rId16"/>
    <p:sldId id="1496" r:id="rId17"/>
    <p:sldId id="1531" r:id="rId18"/>
    <p:sldId id="1532" r:id="rId19"/>
    <p:sldId id="1527" r:id="rId20"/>
    <p:sldId id="1481" r:id="rId21"/>
    <p:sldId id="1488" r:id="rId22"/>
    <p:sldId id="1459" r:id="rId23"/>
    <p:sldId id="1529" r:id="rId24"/>
    <p:sldId id="1497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91C89-F96F-942F-1C32-0955276D07E6}" v="44" dt="2025-12-30T20:30:16.454"/>
  </p1510:revLst>
</p1510:revInfo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7.svg"/><Relationship Id="rId5" Type="http://schemas.openxmlformats.org/officeDocument/2006/relationships/image" Target="../media/image27.png"/><Relationship Id="rId10" Type="http://schemas.openxmlformats.org/officeDocument/2006/relationships/image" Target="../media/image41.svg"/><Relationship Id="rId4" Type="http://schemas.openxmlformats.org/officeDocument/2006/relationships/image" Target="../media/image36.svg"/><Relationship Id="rId9" Type="http://schemas.openxmlformats.org/officeDocument/2006/relationships/image" Target="../media/image4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7.svg"/><Relationship Id="rId5" Type="http://schemas.openxmlformats.org/officeDocument/2006/relationships/image" Target="../media/image27.png"/><Relationship Id="rId10" Type="http://schemas.openxmlformats.org/officeDocument/2006/relationships/image" Target="../media/image41.svg"/><Relationship Id="rId4" Type="http://schemas.openxmlformats.org/officeDocument/2006/relationships/image" Target="../media/image36.svg"/><Relationship Id="rId9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BDE62-0289-4112-B348-1803497AF6A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F9D739-F4E4-47BB-9431-4C10EE30F503}">
      <dgm:prSet custT="1"/>
      <dgm:spPr>
        <a:solidFill>
          <a:schemeClr val="accent5"/>
        </a:solidFill>
      </dgm:spPr>
      <dgm:t>
        <a:bodyPr/>
        <a:lstStyle/>
        <a:p>
          <a:r>
            <a:rPr lang="es-MX" sz="2000">
              <a:solidFill>
                <a:schemeClr val="tx1"/>
              </a:solidFill>
            </a:rPr>
            <a:t>Todo usuario financiero tiene derecho a presentar quejas o reclamos cuando considere que sus derechos han sido vulnerados o cuando el servicio recibido no cumpla con lo ofrecido.</a:t>
          </a:r>
          <a:endParaRPr lang="en-US" sz="2000">
            <a:solidFill>
              <a:schemeClr val="tx1"/>
            </a:solidFill>
          </a:endParaRPr>
        </a:p>
      </dgm:t>
    </dgm:pt>
    <dgm:pt modelId="{9ACC5487-58D3-433B-B742-0D299175F37B}" type="parTrans" cxnId="{26C006CD-293F-49F8-AA13-826AE2CCC86F}">
      <dgm:prSet/>
      <dgm:spPr/>
      <dgm:t>
        <a:bodyPr/>
        <a:lstStyle/>
        <a:p>
          <a:endParaRPr lang="en-US"/>
        </a:p>
      </dgm:t>
    </dgm:pt>
    <dgm:pt modelId="{E0DBA8E1-1D66-4701-AB25-9EDDCF91633E}" type="sibTrans" cxnId="{26C006CD-293F-49F8-AA13-826AE2CCC86F}">
      <dgm:prSet/>
      <dgm:spPr/>
      <dgm:t>
        <a:bodyPr/>
        <a:lstStyle/>
        <a:p>
          <a:endParaRPr lang="en-US"/>
        </a:p>
      </dgm:t>
    </dgm:pt>
    <dgm:pt modelId="{7A1A7A76-3D52-4244-8623-F51646C2222C}">
      <dgm:prSet custT="1"/>
      <dgm:spPr>
        <a:solidFill>
          <a:schemeClr val="accent5"/>
        </a:solidFill>
      </dgm:spPr>
      <dgm:t>
        <a:bodyPr/>
        <a:lstStyle/>
        <a:p>
          <a:r>
            <a:rPr lang="es-MX" sz="2000">
              <a:solidFill>
                <a:schemeClr val="tx1"/>
              </a:solidFill>
            </a:rPr>
            <a:t>Las instituciones financieras deben contar con </a:t>
          </a:r>
          <a:r>
            <a:rPr lang="es-MX" sz="2000" b="1">
              <a:solidFill>
                <a:schemeClr val="tx1"/>
              </a:solidFill>
            </a:rPr>
            <a:t>canales formales de atención</a:t>
          </a:r>
          <a:r>
            <a:rPr lang="es-MX" sz="2000">
              <a:solidFill>
                <a:schemeClr val="tx1"/>
              </a:solidFill>
            </a:rPr>
            <a:t> (ventanillas, </a:t>
          </a:r>
          <a:r>
            <a:rPr lang="es-MX" sz="2000" err="1">
              <a:solidFill>
                <a:schemeClr val="tx1"/>
              </a:solidFill>
            </a:rPr>
            <a:t>call</a:t>
          </a:r>
          <a:r>
            <a:rPr lang="es-MX" sz="2000">
              <a:solidFill>
                <a:schemeClr val="tx1"/>
              </a:solidFill>
            </a:rPr>
            <a:t> center, defensor del cliente, plataformas digitales) y plazos establecidos para responder.</a:t>
          </a:r>
          <a:endParaRPr lang="en-US" sz="2000">
            <a:solidFill>
              <a:schemeClr val="tx1"/>
            </a:solidFill>
          </a:endParaRPr>
        </a:p>
      </dgm:t>
    </dgm:pt>
    <dgm:pt modelId="{7B610DCF-C10E-40F0-B63A-04BE4796B0E7}" type="parTrans" cxnId="{AAC78560-0170-4A64-95C5-D95D89E66D78}">
      <dgm:prSet/>
      <dgm:spPr/>
      <dgm:t>
        <a:bodyPr/>
        <a:lstStyle/>
        <a:p>
          <a:endParaRPr lang="en-US"/>
        </a:p>
      </dgm:t>
    </dgm:pt>
    <dgm:pt modelId="{4F0F02DD-C08A-4526-997F-F696299E5EDA}" type="sibTrans" cxnId="{AAC78560-0170-4A64-95C5-D95D89E66D78}">
      <dgm:prSet/>
      <dgm:spPr/>
      <dgm:t>
        <a:bodyPr/>
        <a:lstStyle/>
        <a:p>
          <a:endParaRPr lang="en-US"/>
        </a:p>
      </dgm:t>
    </dgm:pt>
    <dgm:pt modelId="{F86ED266-7AF2-4376-A8BC-4EBD93DB82C4}">
      <dgm:prSet custT="1"/>
      <dgm:spPr>
        <a:solidFill>
          <a:schemeClr val="accent5"/>
        </a:solidFill>
      </dgm:spPr>
      <dgm:t>
        <a:bodyPr/>
        <a:lstStyle/>
        <a:p>
          <a:r>
            <a:rPr lang="es-MX" sz="2000">
              <a:solidFill>
                <a:schemeClr val="tx1"/>
              </a:solidFill>
            </a:rPr>
            <a:t>Este derecho garantiza que el usuario sea escuchado y que la institución </a:t>
          </a:r>
          <a:r>
            <a:rPr lang="es-MX" sz="2000" b="1">
              <a:solidFill>
                <a:schemeClr val="tx1"/>
              </a:solidFill>
            </a:rPr>
            <a:t>busque soluciones oportunas</a:t>
          </a:r>
          <a:r>
            <a:rPr lang="es-MX" sz="2000">
              <a:solidFill>
                <a:schemeClr val="tx1"/>
              </a:solidFill>
            </a:rPr>
            <a:t>, fortaleciendo la confianza y la transparencia en la relación.</a:t>
          </a:r>
          <a:endParaRPr lang="en-US" sz="2000">
            <a:solidFill>
              <a:schemeClr val="tx1"/>
            </a:solidFill>
          </a:endParaRPr>
        </a:p>
      </dgm:t>
    </dgm:pt>
    <dgm:pt modelId="{359CAE85-12E6-4374-9BA9-9A69ACFC7E36}" type="parTrans" cxnId="{B1181F61-8AC4-4C9F-A6A8-9E5CB3EDA277}">
      <dgm:prSet/>
      <dgm:spPr/>
      <dgm:t>
        <a:bodyPr/>
        <a:lstStyle/>
        <a:p>
          <a:endParaRPr lang="en-US"/>
        </a:p>
      </dgm:t>
    </dgm:pt>
    <dgm:pt modelId="{90A8F818-0CEB-4256-9B61-1A38006671A5}" type="sibTrans" cxnId="{B1181F61-8AC4-4C9F-A6A8-9E5CB3EDA277}">
      <dgm:prSet/>
      <dgm:spPr/>
      <dgm:t>
        <a:bodyPr/>
        <a:lstStyle/>
        <a:p>
          <a:endParaRPr lang="en-US"/>
        </a:p>
      </dgm:t>
    </dgm:pt>
    <dgm:pt modelId="{36DF0287-6423-477C-B0DD-259D7381D562}" type="pres">
      <dgm:prSet presAssocID="{EFDBDE62-0289-4112-B348-1803497AF6AD}" presName="linear" presStyleCnt="0">
        <dgm:presLayoutVars>
          <dgm:animLvl val="lvl"/>
          <dgm:resizeHandles val="exact"/>
        </dgm:presLayoutVars>
      </dgm:prSet>
      <dgm:spPr/>
    </dgm:pt>
    <dgm:pt modelId="{CBEECEF3-535B-484C-8269-E7F0596957E8}" type="pres">
      <dgm:prSet presAssocID="{B8F9D739-F4E4-47BB-9431-4C10EE30F5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62B1BE-8CA4-4396-AC6A-94DA7078D119}" type="pres">
      <dgm:prSet presAssocID="{E0DBA8E1-1D66-4701-AB25-9EDDCF91633E}" presName="spacer" presStyleCnt="0"/>
      <dgm:spPr/>
    </dgm:pt>
    <dgm:pt modelId="{FBF89C0B-9487-4414-8FB8-B2C782277B7B}" type="pres">
      <dgm:prSet presAssocID="{7A1A7A76-3D52-4244-8623-F51646C222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923FC2F-BF67-452B-9415-E081BA7C78CE}" type="pres">
      <dgm:prSet presAssocID="{4F0F02DD-C08A-4526-997F-F696299E5EDA}" presName="spacer" presStyleCnt="0"/>
      <dgm:spPr/>
    </dgm:pt>
    <dgm:pt modelId="{DD7B93C1-7E74-412F-BC57-6C64AE6D1E11}" type="pres">
      <dgm:prSet presAssocID="{F86ED266-7AF2-4376-A8BC-4EBD93DB82C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0D53002-9490-4D26-A0D6-759CA5F1A064}" type="presOf" srcId="{F86ED266-7AF2-4376-A8BC-4EBD93DB82C4}" destId="{DD7B93C1-7E74-412F-BC57-6C64AE6D1E11}" srcOrd="0" destOrd="0" presId="urn:microsoft.com/office/officeart/2005/8/layout/vList2"/>
    <dgm:cxn modelId="{1883E02A-A224-473D-83F1-4F2F42AF29A5}" type="presOf" srcId="{EFDBDE62-0289-4112-B348-1803497AF6AD}" destId="{36DF0287-6423-477C-B0DD-259D7381D562}" srcOrd="0" destOrd="0" presId="urn:microsoft.com/office/officeart/2005/8/layout/vList2"/>
    <dgm:cxn modelId="{C7318D36-75EC-47A4-A954-D9E5BE6F591A}" type="presOf" srcId="{7A1A7A76-3D52-4244-8623-F51646C2222C}" destId="{FBF89C0B-9487-4414-8FB8-B2C782277B7B}" srcOrd="0" destOrd="0" presId="urn:microsoft.com/office/officeart/2005/8/layout/vList2"/>
    <dgm:cxn modelId="{AAC78560-0170-4A64-95C5-D95D89E66D78}" srcId="{EFDBDE62-0289-4112-B348-1803497AF6AD}" destId="{7A1A7A76-3D52-4244-8623-F51646C2222C}" srcOrd="1" destOrd="0" parTransId="{7B610DCF-C10E-40F0-B63A-04BE4796B0E7}" sibTransId="{4F0F02DD-C08A-4526-997F-F696299E5EDA}"/>
    <dgm:cxn modelId="{B1181F61-8AC4-4C9F-A6A8-9E5CB3EDA277}" srcId="{EFDBDE62-0289-4112-B348-1803497AF6AD}" destId="{F86ED266-7AF2-4376-A8BC-4EBD93DB82C4}" srcOrd="2" destOrd="0" parTransId="{359CAE85-12E6-4374-9BA9-9A69ACFC7E36}" sibTransId="{90A8F818-0CEB-4256-9B61-1A38006671A5}"/>
    <dgm:cxn modelId="{04906154-478B-4227-97B1-8A42CE379688}" type="presOf" srcId="{B8F9D739-F4E4-47BB-9431-4C10EE30F503}" destId="{CBEECEF3-535B-484C-8269-E7F0596957E8}" srcOrd="0" destOrd="0" presId="urn:microsoft.com/office/officeart/2005/8/layout/vList2"/>
    <dgm:cxn modelId="{26C006CD-293F-49F8-AA13-826AE2CCC86F}" srcId="{EFDBDE62-0289-4112-B348-1803497AF6AD}" destId="{B8F9D739-F4E4-47BB-9431-4C10EE30F503}" srcOrd="0" destOrd="0" parTransId="{9ACC5487-58D3-433B-B742-0D299175F37B}" sibTransId="{E0DBA8E1-1D66-4701-AB25-9EDDCF91633E}"/>
    <dgm:cxn modelId="{2ECEDE07-2013-4530-954E-3B19744D7763}" type="presParOf" srcId="{36DF0287-6423-477C-B0DD-259D7381D562}" destId="{CBEECEF3-535B-484C-8269-E7F0596957E8}" srcOrd="0" destOrd="0" presId="urn:microsoft.com/office/officeart/2005/8/layout/vList2"/>
    <dgm:cxn modelId="{AACBDA15-5E98-41D5-A31A-6DDBD8E35AAF}" type="presParOf" srcId="{36DF0287-6423-477C-B0DD-259D7381D562}" destId="{D162B1BE-8CA4-4396-AC6A-94DA7078D119}" srcOrd="1" destOrd="0" presId="urn:microsoft.com/office/officeart/2005/8/layout/vList2"/>
    <dgm:cxn modelId="{50D0D2DE-2D5C-4A45-A788-4FF05EE3C962}" type="presParOf" srcId="{36DF0287-6423-477C-B0DD-259D7381D562}" destId="{FBF89C0B-9487-4414-8FB8-B2C782277B7B}" srcOrd="2" destOrd="0" presId="urn:microsoft.com/office/officeart/2005/8/layout/vList2"/>
    <dgm:cxn modelId="{052A6695-14B9-4EC4-81A7-594AB9D83EEB}" type="presParOf" srcId="{36DF0287-6423-477C-B0DD-259D7381D562}" destId="{1923FC2F-BF67-452B-9415-E081BA7C78CE}" srcOrd="3" destOrd="0" presId="urn:microsoft.com/office/officeart/2005/8/layout/vList2"/>
    <dgm:cxn modelId="{31E87E86-37E7-4A88-B62F-A9E3702DE542}" type="presParOf" srcId="{36DF0287-6423-477C-B0DD-259D7381D562}" destId="{DD7B93C1-7E74-412F-BC57-6C64AE6D1E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93F52F-E24C-4FB7-B5BF-4C464F8DDCFE}" type="doc">
      <dgm:prSet loTypeId="urn:microsoft.com/office/officeart/2005/8/layout/hierarchy1" loCatId="hierarchy" qsTypeId="urn:microsoft.com/office/officeart/2005/8/quickstyle/simple5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41F83843-1644-4C7F-8343-97D887342530}">
      <dgm:prSet/>
      <dgm:spPr/>
      <dgm:t>
        <a:bodyPr/>
        <a:lstStyle/>
        <a:p>
          <a:r>
            <a:rPr lang="es-MX"/>
            <a:t>La transparencia implica que las instituciones financieras actúen de manera </a:t>
          </a:r>
          <a:r>
            <a:rPr lang="es-MX" b="1"/>
            <a:t>abierta y honesta</a:t>
          </a:r>
          <a:r>
            <a:rPr lang="es-MX"/>
            <a:t> en todas sus operaciones.</a:t>
          </a:r>
          <a:br>
            <a:rPr lang="es-MX"/>
          </a:br>
          <a:r>
            <a:rPr lang="es-MX"/>
            <a:t>Significa que no deben ocultar costos, cobrar valores no autorizados, ni modificar condiciones sin previo aviso y consentimiento del usuario.</a:t>
          </a:r>
          <a:endParaRPr lang="en-US"/>
        </a:p>
      </dgm:t>
    </dgm:pt>
    <dgm:pt modelId="{E1EB12AF-5BAE-4635-B631-5FF2C9CA61FA}" type="parTrans" cxnId="{D5554FB7-ACC1-4B53-8396-C3506782FADB}">
      <dgm:prSet/>
      <dgm:spPr/>
      <dgm:t>
        <a:bodyPr/>
        <a:lstStyle/>
        <a:p>
          <a:endParaRPr lang="en-US"/>
        </a:p>
      </dgm:t>
    </dgm:pt>
    <dgm:pt modelId="{2CE1F32A-42D3-4FBE-97FC-2AA911FA85C7}" type="sibTrans" cxnId="{D5554FB7-ACC1-4B53-8396-C3506782FADB}">
      <dgm:prSet/>
      <dgm:spPr/>
      <dgm:t>
        <a:bodyPr/>
        <a:lstStyle/>
        <a:p>
          <a:endParaRPr lang="en-US"/>
        </a:p>
      </dgm:t>
    </dgm:pt>
    <dgm:pt modelId="{E7EA0914-FC6A-4299-B567-6D024E4FA4FE}">
      <dgm:prSet/>
      <dgm:spPr/>
      <dgm:t>
        <a:bodyPr/>
        <a:lstStyle/>
        <a:p>
          <a:r>
            <a:rPr lang="es-MX"/>
            <a:t>El usuario puede comparar alternativas, exigir el cumplimiento de lo ofrecido y confiar en la institución.</a:t>
          </a:r>
          <a:endParaRPr lang="en-US"/>
        </a:p>
      </dgm:t>
    </dgm:pt>
    <dgm:pt modelId="{344800DA-3496-4968-96CC-8D41FB917DC7}" type="parTrans" cxnId="{86C1953F-CDA0-4BB5-9E33-E6235DB0F367}">
      <dgm:prSet/>
      <dgm:spPr/>
      <dgm:t>
        <a:bodyPr/>
        <a:lstStyle/>
        <a:p>
          <a:endParaRPr lang="en-US"/>
        </a:p>
      </dgm:t>
    </dgm:pt>
    <dgm:pt modelId="{2B035A79-A373-4D86-9DDB-0F71568B2C0B}" type="sibTrans" cxnId="{86C1953F-CDA0-4BB5-9E33-E6235DB0F367}">
      <dgm:prSet/>
      <dgm:spPr/>
      <dgm:t>
        <a:bodyPr/>
        <a:lstStyle/>
        <a:p>
          <a:endParaRPr lang="en-US"/>
        </a:p>
      </dgm:t>
    </dgm:pt>
    <dgm:pt modelId="{0DC7FBA9-C3A3-40B7-B3D7-95326FC683E7}" type="pres">
      <dgm:prSet presAssocID="{F193F52F-E24C-4FB7-B5BF-4C464F8DDC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13EA877-E004-4E09-A5FD-3663016DE04C}" type="pres">
      <dgm:prSet presAssocID="{41F83843-1644-4C7F-8343-97D887342530}" presName="hierRoot1" presStyleCnt="0"/>
      <dgm:spPr/>
    </dgm:pt>
    <dgm:pt modelId="{B3945091-EC09-40F6-A8B6-D6375DC79252}" type="pres">
      <dgm:prSet presAssocID="{41F83843-1644-4C7F-8343-97D887342530}" presName="composite" presStyleCnt="0"/>
      <dgm:spPr/>
    </dgm:pt>
    <dgm:pt modelId="{0F86A2EE-6A6F-4C7E-B791-F819A659E085}" type="pres">
      <dgm:prSet presAssocID="{41F83843-1644-4C7F-8343-97D887342530}" presName="background" presStyleLbl="node0" presStyleIdx="0" presStyleCnt="2"/>
      <dgm:spPr/>
    </dgm:pt>
    <dgm:pt modelId="{6D45CE39-B761-485E-8E30-A79769C380D7}" type="pres">
      <dgm:prSet presAssocID="{41F83843-1644-4C7F-8343-97D887342530}" presName="text" presStyleLbl="fgAcc0" presStyleIdx="0" presStyleCnt="2">
        <dgm:presLayoutVars>
          <dgm:chPref val="3"/>
        </dgm:presLayoutVars>
      </dgm:prSet>
      <dgm:spPr/>
    </dgm:pt>
    <dgm:pt modelId="{B9979BB6-6FCA-40E5-96EE-D551DB349D6F}" type="pres">
      <dgm:prSet presAssocID="{41F83843-1644-4C7F-8343-97D887342530}" presName="hierChild2" presStyleCnt="0"/>
      <dgm:spPr/>
    </dgm:pt>
    <dgm:pt modelId="{C10E34D6-1A9C-4B50-B388-8EFDA0B0CCE2}" type="pres">
      <dgm:prSet presAssocID="{E7EA0914-FC6A-4299-B567-6D024E4FA4FE}" presName="hierRoot1" presStyleCnt="0"/>
      <dgm:spPr/>
    </dgm:pt>
    <dgm:pt modelId="{95BF9CD5-39B0-440C-BEE5-CA4C42C34499}" type="pres">
      <dgm:prSet presAssocID="{E7EA0914-FC6A-4299-B567-6D024E4FA4FE}" presName="composite" presStyleCnt="0"/>
      <dgm:spPr/>
    </dgm:pt>
    <dgm:pt modelId="{62178FA8-E28C-47FC-B18B-D497B126DB00}" type="pres">
      <dgm:prSet presAssocID="{E7EA0914-FC6A-4299-B567-6D024E4FA4FE}" presName="background" presStyleLbl="node0" presStyleIdx="1" presStyleCnt="2"/>
      <dgm:spPr/>
    </dgm:pt>
    <dgm:pt modelId="{8D342333-D4CF-449F-A2EF-F8C1B908813F}" type="pres">
      <dgm:prSet presAssocID="{E7EA0914-FC6A-4299-B567-6D024E4FA4FE}" presName="text" presStyleLbl="fgAcc0" presStyleIdx="1" presStyleCnt="2">
        <dgm:presLayoutVars>
          <dgm:chPref val="3"/>
        </dgm:presLayoutVars>
      </dgm:prSet>
      <dgm:spPr/>
    </dgm:pt>
    <dgm:pt modelId="{592BB833-88B0-433E-9651-DB205135899A}" type="pres">
      <dgm:prSet presAssocID="{E7EA0914-FC6A-4299-B567-6D024E4FA4FE}" presName="hierChild2" presStyleCnt="0"/>
      <dgm:spPr/>
    </dgm:pt>
  </dgm:ptLst>
  <dgm:cxnLst>
    <dgm:cxn modelId="{5B474D10-7097-4E95-A545-8065F7248206}" type="presOf" srcId="{F193F52F-E24C-4FB7-B5BF-4C464F8DDCFE}" destId="{0DC7FBA9-C3A3-40B7-B3D7-95326FC683E7}" srcOrd="0" destOrd="0" presId="urn:microsoft.com/office/officeart/2005/8/layout/hierarchy1"/>
    <dgm:cxn modelId="{D1964F11-7690-4301-81F2-1B92D2DEDA40}" type="presOf" srcId="{E7EA0914-FC6A-4299-B567-6D024E4FA4FE}" destId="{8D342333-D4CF-449F-A2EF-F8C1B908813F}" srcOrd="0" destOrd="0" presId="urn:microsoft.com/office/officeart/2005/8/layout/hierarchy1"/>
    <dgm:cxn modelId="{86C1953F-CDA0-4BB5-9E33-E6235DB0F367}" srcId="{F193F52F-E24C-4FB7-B5BF-4C464F8DDCFE}" destId="{E7EA0914-FC6A-4299-B567-6D024E4FA4FE}" srcOrd="1" destOrd="0" parTransId="{344800DA-3496-4968-96CC-8D41FB917DC7}" sibTransId="{2B035A79-A373-4D86-9DDB-0F71568B2C0B}"/>
    <dgm:cxn modelId="{B8F8FC42-3AC5-4F2A-970A-529527C89F56}" type="presOf" srcId="{41F83843-1644-4C7F-8343-97D887342530}" destId="{6D45CE39-B761-485E-8E30-A79769C380D7}" srcOrd="0" destOrd="0" presId="urn:microsoft.com/office/officeart/2005/8/layout/hierarchy1"/>
    <dgm:cxn modelId="{D5554FB7-ACC1-4B53-8396-C3506782FADB}" srcId="{F193F52F-E24C-4FB7-B5BF-4C464F8DDCFE}" destId="{41F83843-1644-4C7F-8343-97D887342530}" srcOrd="0" destOrd="0" parTransId="{E1EB12AF-5BAE-4635-B631-5FF2C9CA61FA}" sibTransId="{2CE1F32A-42D3-4FBE-97FC-2AA911FA85C7}"/>
    <dgm:cxn modelId="{2431311A-0BE1-461C-A237-5397E27A6BCB}" type="presParOf" srcId="{0DC7FBA9-C3A3-40B7-B3D7-95326FC683E7}" destId="{F13EA877-E004-4E09-A5FD-3663016DE04C}" srcOrd="0" destOrd="0" presId="urn:microsoft.com/office/officeart/2005/8/layout/hierarchy1"/>
    <dgm:cxn modelId="{7A51F203-574F-41B8-998D-D355D2D19ED0}" type="presParOf" srcId="{F13EA877-E004-4E09-A5FD-3663016DE04C}" destId="{B3945091-EC09-40F6-A8B6-D6375DC79252}" srcOrd="0" destOrd="0" presId="urn:microsoft.com/office/officeart/2005/8/layout/hierarchy1"/>
    <dgm:cxn modelId="{6424BAFA-C90E-4E6E-9279-6EA02E259ECE}" type="presParOf" srcId="{B3945091-EC09-40F6-A8B6-D6375DC79252}" destId="{0F86A2EE-6A6F-4C7E-B791-F819A659E085}" srcOrd="0" destOrd="0" presId="urn:microsoft.com/office/officeart/2005/8/layout/hierarchy1"/>
    <dgm:cxn modelId="{F23567FA-306C-4E3C-8AA8-1F76AD349C7D}" type="presParOf" srcId="{B3945091-EC09-40F6-A8B6-D6375DC79252}" destId="{6D45CE39-B761-485E-8E30-A79769C380D7}" srcOrd="1" destOrd="0" presId="urn:microsoft.com/office/officeart/2005/8/layout/hierarchy1"/>
    <dgm:cxn modelId="{4E5F655E-CC94-470C-B737-8468B9B1A0EF}" type="presParOf" srcId="{F13EA877-E004-4E09-A5FD-3663016DE04C}" destId="{B9979BB6-6FCA-40E5-96EE-D551DB349D6F}" srcOrd="1" destOrd="0" presId="urn:microsoft.com/office/officeart/2005/8/layout/hierarchy1"/>
    <dgm:cxn modelId="{B14C3499-4446-474B-B87E-9FBAF168FF31}" type="presParOf" srcId="{0DC7FBA9-C3A3-40B7-B3D7-95326FC683E7}" destId="{C10E34D6-1A9C-4B50-B388-8EFDA0B0CCE2}" srcOrd="1" destOrd="0" presId="urn:microsoft.com/office/officeart/2005/8/layout/hierarchy1"/>
    <dgm:cxn modelId="{311A8240-1EDF-40D7-BDEB-2147CD79A300}" type="presParOf" srcId="{C10E34D6-1A9C-4B50-B388-8EFDA0B0CCE2}" destId="{95BF9CD5-39B0-440C-BEE5-CA4C42C34499}" srcOrd="0" destOrd="0" presId="urn:microsoft.com/office/officeart/2005/8/layout/hierarchy1"/>
    <dgm:cxn modelId="{305415F1-EEB1-401E-B425-ED8ABA44F2FC}" type="presParOf" srcId="{95BF9CD5-39B0-440C-BEE5-CA4C42C34499}" destId="{62178FA8-E28C-47FC-B18B-D497B126DB00}" srcOrd="0" destOrd="0" presId="urn:microsoft.com/office/officeart/2005/8/layout/hierarchy1"/>
    <dgm:cxn modelId="{9B7615BB-D03A-4A80-958B-1322DEB17104}" type="presParOf" srcId="{95BF9CD5-39B0-440C-BEE5-CA4C42C34499}" destId="{8D342333-D4CF-449F-A2EF-F8C1B908813F}" srcOrd="1" destOrd="0" presId="urn:microsoft.com/office/officeart/2005/8/layout/hierarchy1"/>
    <dgm:cxn modelId="{46A50427-C7C8-495B-B636-E82BF8B866B1}" type="presParOf" srcId="{C10E34D6-1A9C-4B50-B388-8EFDA0B0CCE2}" destId="{592BB833-88B0-433E-9651-DB205135899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08496E-F65D-4655-8BCF-BAFFC48E766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5AAE9D8B-A934-4691-8FC2-1393FE669445}">
      <dgm:prSet custT="1"/>
      <dgm:spPr/>
      <dgm:t>
        <a:bodyPr/>
        <a:lstStyle/>
        <a:p>
          <a:pPr>
            <a:defRPr cap="all"/>
          </a:pPr>
          <a:r>
            <a:rPr lang="es-MX" sz="1200" b="1">
              <a:latin typeface="Century Gothic" panose="020B0502020202020204" pitchFamily="34" charset="0"/>
            </a:rPr>
            <a:t>El usuario financiero tiene derecho a recibir orientación y capacitación que le permita comprender mejor el funcionamiento del sistema financiero, sus derechos y obligaciones, así como el uso adecuado de los productos.</a:t>
          </a:r>
          <a:endParaRPr lang="en-US" sz="1200" b="1">
            <a:latin typeface="Century Gothic" panose="020B0502020202020204" pitchFamily="34" charset="0"/>
          </a:endParaRPr>
        </a:p>
      </dgm:t>
    </dgm:pt>
    <dgm:pt modelId="{413CF9DF-7AD8-4AEF-9651-3CF617C0B1A7}" type="parTrans" cxnId="{C092BBA4-F9B7-477C-9733-026184607EA9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1387E270-3B90-4082-A59C-0CCD67B6308E}" type="sibTrans" cxnId="{C092BBA4-F9B7-477C-9733-026184607EA9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4AD334F4-E7DF-4A05-8BBC-8A2186B3614D}">
      <dgm:prSet custT="1"/>
      <dgm:spPr/>
      <dgm:t>
        <a:bodyPr/>
        <a:lstStyle/>
        <a:p>
          <a:pPr>
            <a:defRPr cap="all"/>
          </a:pPr>
          <a:r>
            <a:rPr lang="es-MX" sz="1200" b="1">
              <a:latin typeface="Century Gothic" panose="020B0502020202020204" pitchFamily="34" charset="0"/>
            </a:rPr>
            <a:t>La educación financiera ayuda a tomar decisiones responsables, prevenir el sobreendeudamiento y aprovechar los servicios de manera segura y eficiente.</a:t>
          </a:r>
          <a:endParaRPr lang="en-US" sz="1200" b="1">
            <a:latin typeface="Century Gothic" panose="020B0502020202020204" pitchFamily="34" charset="0"/>
          </a:endParaRPr>
        </a:p>
      </dgm:t>
    </dgm:pt>
    <dgm:pt modelId="{98B1B27C-55CB-4B77-AB39-896AFBDBC72A}" type="parTrans" cxnId="{FEEED596-703D-45B1-A566-B2A0968DEA88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6957E654-EBB9-4E4D-B7EC-5AB34961DFC0}" type="sibTrans" cxnId="{FEEED596-703D-45B1-A566-B2A0968DEA88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1E458A45-DFBD-4676-8766-3E0B5E1189DC}">
      <dgm:prSet custT="1"/>
      <dgm:spPr/>
      <dgm:t>
        <a:bodyPr/>
        <a:lstStyle/>
        <a:p>
          <a:pPr>
            <a:defRPr cap="all"/>
          </a:pPr>
          <a:r>
            <a:rPr lang="es-MX" sz="1200" b="1">
              <a:latin typeface="Century Gothic" panose="020B0502020202020204" pitchFamily="34" charset="0"/>
            </a:rPr>
            <a:t>Es también un compromiso de las instituciones promover la formación de sus socios y clientes, contribuyendo al desarrollo económico y social de la comunidad.</a:t>
          </a:r>
          <a:endParaRPr lang="en-US" sz="1200" b="1">
            <a:latin typeface="Century Gothic" panose="020B0502020202020204" pitchFamily="34" charset="0"/>
          </a:endParaRPr>
        </a:p>
      </dgm:t>
    </dgm:pt>
    <dgm:pt modelId="{ABE8C756-6327-4863-B7B9-455A9FDE6278}" type="parTrans" cxnId="{FB573D5A-CCEB-483A-B412-84247E00E332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162E6333-E882-4466-8658-FAAF87C54A2B}" type="sibTrans" cxnId="{FB573D5A-CCEB-483A-B412-84247E00E332}">
      <dgm:prSet/>
      <dgm:spPr/>
      <dgm:t>
        <a:bodyPr/>
        <a:lstStyle/>
        <a:p>
          <a:endParaRPr lang="en-US" sz="2000" b="1">
            <a:latin typeface="Century Gothic" panose="020B0502020202020204" pitchFamily="34" charset="0"/>
          </a:endParaRPr>
        </a:p>
      </dgm:t>
    </dgm:pt>
    <dgm:pt modelId="{2F2ABC91-8BCD-4175-8CB2-6CF8B3A660B5}" type="pres">
      <dgm:prSet presAssocID="{CA08496E-F65D-4655-8BCF-BAFFC48E766B}" presName="root" presStyleCnt="0">
        <dgm:presLayoutVars>
          <dgm:dir/>
          <dgm:resizeHandles val="exact"/>
        </dgm:presLayoutVars>
      </dgm:prSet>
      <dgm:spPr/>
    </dgm:pt>
    <dgm:pt modelId="{EA6192B4-2381-491D-9522-1DA7724D3D53}" type="pres">
      <dgm:prSet presAssocID="{5AAE9D8B-A934-4691-8FC2-1393FE669445}" presName="compNode" presStyleCnt="0"/>
      <dgm:spPr/>
    </dgm:pt>
    <dgm:pt modelId="{029EE443-96D8-4C08-B005-F0770C8B18CB}" type="pres">
      <dgm:prSet presAssocID="{5AAE9D8B-A934-4691-8FC2-1393FE66944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8120CC62-6F09-4960-8AAD-3AAE5968E8DC}" type="pres">
      <dgm:prSet presAssocID="{5AAE9D8B-A934-4691-8FC2-1393FE6694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69FD1E4-0B6B-401C-B034-78D13A0B1CF7}" type="pres">
      <dgm:prSet presAssocID="{5AAE9D8B-A934-4691-8FC2-1393FE669445}" presName="spaceRect" presStyleCnt="0"/>
      <dgm:spPr/>
    </dgm:pt>
    <dgm:pt modelId="{6D946207-E9CB-4A1E-8654-77916E356FC2}" type="pres">
      <dgm:prSet presAssocID="{5AAE9D8B-A934-4691-8FC2-1393FE669445}" presName="textRect" presStyleLbl="revTx" presStyleIdx="0" presStyleCnt="3">
        <dgm:presLayoutVars>
          <dgm:chMax val="1"/>
          <dgm:chPref val="1"/>
        </dgm:presLayoutVars>
      </dgm:prSet>
      <dgm:spPr/>
    </dgm:pt>
    <dgm:pt modelId="{0F1885A5-E6E4-440C-BE5E-2CC1E9E1AFD4}" type="pres">
      <dgm:prSet presAssocID="{1387E270-3B90-4082-A59C-0CCD67B6308E}" presName="sibTrans" presStyleCnt="0"/>
      <dgm:spPr/>
    </dgm:pt>
    <dgm:pt modelId="{ED065638-0B0E-4E5A-9463-472F92D8AFB7}" type="pres">
      <dgm:prSet presAssocID="{4AD334F4-E7DF-4A05-8BBC-8A2186B3614D}" presName="compNode" presStyleCnt="0"/>
      <dgm:spPr/>
    </dgm:pt>
    <dgm:pt modelId="{30F1D1E4-8ED7-4E9D-9481-868EF9E92966}" type="pres">
      <dgm:prSet presAssocID="{4AD334F4-E7DF-4A05-8BBC-8A2186B3614D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C976F820-E318-4CAF-A7ED-2608B0CD4904}" type="pres">
      <dgm:prSet presAssocID="{4AD334F4-E7DF-4A05-8BBC-8A2186B3614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228393EE-D30D-48DB-B25A-067593C798EB}" type="pres">
      <dgm:prSet presAssocID="{4AD334F4-E7DF-4A05-8BBC-8A2186B3614D}" presName="spaceRect" presStyleCnt="0"/>
      <dgm:spPr/>
    </dgm:pt>
    <dgm:pt modelId="{9A4083AD-039E-4BAE-9882-4F3A6360A877}" type="pres">
      <dgm:prSet presAssocID="{4AD334F4-E7DF-4A05-8BBC-8A2186B3614D}" presName="textRect" presStyleLbl="revTx" presStyleIdx="1" presStyleCnt="3">
        <dgm:presLayoutVars>
          <dgm:chMax val="1"/>
          <dgm:chPref val="1"/>
        </dgm:presLayoutVars>
      </dgm:prSet>
      <dgm:spPr/>
    </dgm:pt>
    <dgm:pt modelId="{D25D5A08-B392-4147-A516-27AE4A0A8CBD}" type="pres">
      <dgm:prSet presAssocID="{6957E654-EBB9-4E4D-B7EC-5AB34961DFC0}" presName="sibTrans" presStyleCnt="0"/>
      <dgm:spPr/>
    </dgm:pt>
    <dgm:pt modelId="{170E7BA1-5251-4CD4-8565-BF5F7E2758C5}" type="pres">
      <dgm:prSet presAssocID="{1E458A45-DFBD-4676-8766-3E0B5E1189DC}" presName="compNode" presStyleCnt="0"/>
      <dgm:spPr/>
    </dgm:pt>
    <dgm:pt modelId="{B0BBF65F-8493-41DE-B531-A50673F11D5E}" type="pres">
      <dgm:prSet presAssocID="{1E458A45-DFBD-4676-8766-3E0B5E1189D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36A2294-A4B1-4135-9318-A7305C408424}" type="pres">
      <dgm:prSet presAssocID="{1E458A45-DFBD-4676-8766-3E0B5E1189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00A53965-BB76-4ABD-B203-80E1427B7C17}" type="pres">
      <dgm:prSet presAssocID="{1E458A45-DFBD-4676-8766-3E0B5E1189DC}" presName="spaceRect" presStyleCnt="0"/>
      <dgm:spPr/>
    </dgm:pt>
    <dgm:pt modelId="{B5891754-5C34-4369-8D6B-0552D530A44C}" type="pres">
      <dgm:prSet presAssocID="{1E458A45-DFBD-4676-8766-3E0B5E1189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FCF7B23-A334-4C44-A1BB-D20C342BD824}" type="presOf" srcId="{1E458A45-DFBD-4676-8766-3E0B5E1189DC}" destId="{B5891754-5C34-4369-8D6B-0552D530A44C}" srcOrd="0" destOrd="0" presId="urn:microsoft.com/office/officeart/2018/5/layout/IconLeafLabelList"/>
    <dgm:cxn modelId="{FB573D5A-CCEB-483A-B412-84247E00E332}" srcId="{CA08496E-F65D-4655-8BCF-BAFFC48E766B}" destId="{1E458A45-DFBD-4676-8766-3E0B5E1189DC}" srcOrd="2" destOrd="0" parTransId="{ABE8C756-6327-4863-B7B9-455A9FDE6278}" sibTransId="{162E6333-E882-4466-8658-FAAF87C54A2B}"/>
    <dgm:cxn modelId="{FEEED596-703D-45B1-A566-B2A0968DEA88}" srcId="{CA08496E-F65D-4655-8BCF-BAFFC48E766B}" destId="{4AD334F4-E7DF-4A05-8BBC-8A2186B3614D}" srcOrd="1" destOrd="0" parTransId="{98B1B27C-55CB-4B77-AB39-896AFBDBC72A}" sibTransId="{6957E654-EBB9-4E4D-B7EC-5AB34961DFC0}"/>
    <dgm:cxn modelId="{722CFE9C-C565-4694-AF32-66BB38EED28A}" type="presOf" srcId="{CA08496E-F65D-4655-8BCF-BAFFC48E766B}" destId="{2F2ABC91-8BCD-4175-8CB2-6CF8B3A660B5}" srcOrd="0" destOrd="0" presId="urn:microsoft.com/office/officeart/2018/5/layout/IconLeafLabelList"/>
    <dgm:cxn modelId="{F36690A3-E91C-41AF-AFBF-EAFF97EF51FC}" type="presOf" srcId="{4AD334F4-E7DF-4A05-8BBC-8A2186B3614D}" destId="{9A4083AD-039E-4BAE-9882-4F3A6360A877}" srcOrd="0" destOrd="0" presId="urn:microsoft.com/office/officeart/2018/5/layout/IconLeafLabelList"/>
    <dgm:cxn modelId="{C092BBA4-F9B7-477C-9733-026184607EA9}" srcId="{CA08496E-F65D-4655-8BCF-BAFFC48E766B}" destId="{5AAE9D8B-A934-4691-8FC2-1393FE669445}" srcOrd="0" destOrd="0" parTransId="{413CF9DF-7AD8-4AEF-9651-3CF617C0B1A7}" sibTransId="{1387E270-3B90-4082-A59C-0CCD67B6308E}"/>
    <dgm:cxn modelId="{10193DEF-83D9-47D4-9575-15C92BF8AA6D}" type="presOf" srcId="{5AAE9D8B-A934-4691-8FC2-1393FE669445}" destId="{6D946207-E9CB-4A1E-8654-77916E356FC2}" srcOrd="0" destOrd="0" presId="urn:microsoft.com/office/officeart/2018/5/layout/IconLeafLabelList"/>
    <dgm:cxn modelId="{98DB4C7C-B0B0-4228-A432-93D7A8A708D5}" type="presParOf" srcId="{2F2ABC91-8BCD-4175-8CB2-6CF8B3A660B5}" destId="{EA6192B4-2381-491D-9522-1DA7724D3D53}" srcOrd="0" destOrd="0" presId="urn:microsoft.com/office/officeart/2018/5/layout/IconLeafLabelList"/>
    <dgm:cxn modelId="{AA9B8517-7C2C-4F77-9343-F954D3EEBD6F}" type="presParOf" srcId="{EA6192B4-2381-491D-9522-1DA7724D3D53}" destId="{029EE443-96D8-4C08-B005-F0770C8B18CB}" srcOrd="0" destOrd="0" presId="urn:microsoft.com/office/officeart/2018/5/layout/IconLeafLabelList"/>
    <dgm:cxn modelId="{478D09C6-9CEF-4ECE-8C9B-27BD77298196}" type="presParOf" srcId="{EA6192B4-2381-491D-9522-1DA7724D3D53}" destId="{8120CC62-6F09-4960-8AAD-3AAE5968E8DC}" srcOrd="1" destOrd="0" presId="urn:microsoft.com/office/officeart/2018/5/layout/IconLeafLabelList"/>
    <dgm:cxn modelId="{D66E0A59-E58B-4E06-B871-14FFC2D6FE7F}" type="presParOf" srcId="{EA6192B4-2381-491D-9522-1DA7724D3D53}" destId="{D69FD1E4-0B6B-401C-B034-78D13A0B1CF7}" srcOrd="2" destOrd="0" presId="urn:microsoft.com/office/officeart/2018/5/layout/IconLeafLabelList"/>
    <dgm:cxn modelId="{2F3C530C-962E-4B4F-9C2D-45C0EF04F959}" type="presParOf" srcId="{EA6192B4-2381-491D-9522-1DA7724D3D53}" destId="{6D946207-E9CB-4A1E-8654-77916E356FC2}" srcOrd="3" destOrd="0" presId="urn:microsoft.com/office/officeart/2018/5/layout/IconLeafLabelList"/>
    <dgm:cxn modelId="{D99C758A-A4EC-4A4D-87CC-A4882B4A7E14}" type="presParOf" srcId="{2F2ABC91-8BCD-4175-8CB2-6CF8B3A660B5}" destId="{0F1885A5-E6E4-440C-BE5E-2CC1E9E1AFD4}" srcOrd="1" destOrd="0" presId="urn:microsoft.com/office/officeart/2018/5/layout/IconLeafLabelList"/>
    <dgm:cxn modelId="{944ADCCB-4B59-47CD-A5EA-899ABBA5A276}" type="presParOf" srcId="{2F2ABC91-8BCD-4175-8CB2-6CF8B3A660B5}" destId="{ED065638-0B0E-4E5A-9463-472F92D8AFB7}" srcOrd="2" destOrd="0" presId="urn:microsoft.com/office/officeart/2018/5/layout/IconLeafLabelList"/>
    <dgm:cxn modelId="{9EF448AD-BA48-4E52-B751-5E5D3BC6103C}" type="presParOf" srcId="{ED065638-0B0E-4E5A-9463-472F92D8AFB7}" destId="{30F1D1E4-8ED7-4E9D-9481-868EF9E92966}" srcOrd="0" destOrd="0" presId="urn:microsoft.com/office/officeart/2018/5/layout/IconLeafLabelList"/>
    <dgm:cxn modelId="{8383CB65-AF54-4B64-B1F5-CAFF94A77FA0}" type="presParOf" srcId="{ED065638-0B0E-4E5A-9463-472F92D8AFB7}" destId="{C976F820-E318-4CAF-A7ED-2608B0CD4904}" srcOrd="1" destOrd="0" presId="urn:microsoft.com/office/officeart/2018/5/layout/IconLeafLabelList"/>
    <dgm:cxn modelId="{B721770B-CEA9-400C-9E6D-F7AD508C12DC}" type="presParOf" srcId="{ED065638-0B0E-4E5A-9463-472F92D8AFB7}" destId="{228393EE-D30D-48DB-B25A-067593C798EB}" srcOrd="2" destOrd="0" presId="urn:microsoft.com/office/officeart/2018/5/layout/IconLeafLabelList"/>
    <dgm:cxn modelId="{4D8D84A8-4C0A-492C-9A0C-00DE28877F2E}" type="presParOf" srcId="{ED065638-0B0E-4E5A-9463-472F92D8AFB7}" destId="{9A4083AD-039E-4BAE-9882-4F3A6360A877}" srcOrd="3" destOrd="0" presId="urn:microsoft.com/office/officeart/2018/5/layout/IconLeafLabelList"/>
    <dgm:cxn modelId="{9662A0FC-7FC0-4D6C-84E1-7EC698B95AC2}" type="presParOf" srcId="{2F2ABC91-8BCD-4175-8CB2-6CF8B3A660B5}" destId="{D25D5A08-B392-4147-A516-27AE4A0A8CBD}" srcOrd="3" destOrd="0" presId="urn:microsoft.com/office/officeart/2018/5/layout/IconLeafLabelList"/>
    <dgm:cxn modelId="{A2B90385-4D4F-433D-9E15-5DED40BFF52F}" type="presParOf" srcId="{2F2ABC91-8BCD-4175-8CB2-6CF8B3A660B5}" destId="{170E7BA1-5251-4CD4-8565-BF5F7E2758C5}" srcOrd="4" destOrd="0" presId="urn:microsoft.com/office/officeart/2018/5/layout/IconLeafLabelList"/>
    <dgm:cxn modelId="{B720A63A-CFEC-4E6D-A2B1-535195734E6A}" type="presParOf" srcId="{170E7BA1-5251-4CD4-8565-BF5F7E2758C5}" destId="{B0BBF65F-8493-41DE-B531-A50673F11D5E}" srcOrd="0" destOrd="0" presId="urn:microsoft.com/office/officeart/2018/5/layout/IconLeafLabelList"/>
    <dgm:cxn modelId="{71BA9B11-DC5C-44BD-B305-52D8B94B9956}" type="presParOf" srcId="{170E7BA1-5251-4CD4-8565-BF5F7E2758C5}" destId="{236A2294-A4B1-4135-9318-A7305C408424}" srcOrd="1" destOrd="0" presId="urn:microsoft.com/office/officeart/2018/5/layout/IconLeafLabelList"/>
    <dgm:cxn modelId="{14B2BA8A-9ABB-4C5F-A181-1FDB54BB91F7}" type="presParOf" srcId="{170E7BA1-5251-4CD4-8565-BF5F7E2758C5}" destId="{00A53965-BB76-4ABD-B203-80E1427B7C17}" srcOrd="2" destOrd="0" presId="urn:microsoft.com/office/officeart/2018/5/layout/IconLeafLabelList"/>
    <dgm:cxn modelId="{A1DCF818-BE7C-4492-BE63-36C15E7BF920}" type="presParOf" srcId="{170E7BA1-5251-4CD4-8565-BF5F7E2758C5}" destId="{B5891754-5C34-4369-8D6B-0552D530A44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BF7E31-7E72-41CD-855E-8B76E7635FF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48B858D-7288-479F-B199-A13E615B510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1">
              <a:solidFill>
                <a:schemeClr val="tx1"/>
              </a:solidFill>
            </a:rPr>
            <a:t>a. </a:t>
          </a:r>
          <a:r>
            <a:rPr lang="es-MX">
              <a:solidFill>
                <a:schemeClr val="tx1"/>
              </a:solidFill>
            </a:rPr>
            <a:t>Mejorar su comprensión de cómo los productos y servicios financieros impactan a lo largo de las distintas etapas de la vida, considerando las experiencias específicas de mujeres y hombres; y, sus actividades económicas; </a:t>
          </a:r>
          <a:endParaRPr lang="en-US">
            <a:solidFill>
              <a:schemeClr val="tx1"/>
            </a:solidFill>
          </a:endParaRPr>
        </a:p>
      </dgm:t>
    </dgm:pt>
    <dgm:pt modelId="{2C5F0E25-D9B8-4088-B415-7D18A0CA713E}" type="parTrans" cxnId="{1977E4C9-4625-42A8-B24F-EF6CE633DBC9}">
      <dgm:prSet/>
      <dgm:spPr/>
      <dgm:t>
        <a:bodyPr/>
        <a:lstStyle/>
        <a:p>
          <a:endParaRPr lang="en-US"/>
        </a:p>
      </dgm:t>
    </dgm:pt>
    <dgm:pt modelId="{FD0FCFCF-5AF5-4684-B6B1-B77C60B457A6}" type="sibTrans" cxnId="{1977E4C9-4625-42A8-B24F-EF6CE633DBC9}">
      <dgm:prSet/>
      <dgm:spPr/>
      <dgm:t>
        <a:bodyPr/>
        <a:lstStyle/>
        <a:p>
          <a:endParaRPr lang="en-US"/>
        </a:p>
      </dgm:t>
    </dgm:pt>
    <dgm:pt modelId="{37B227C3-C7DD-485F-98BE-5890AAC7D1B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sz="1200" b="1">
              <a:solidFill>
                <a:schemeClr val="tx1"/>
              </a:solidFill>
            </a:rPr>
            <a:t>b. </a:t>
          </a:r>
          <a:r>
            <a:rPr lang="es-MX" sz="1200">
              <a:solidFill>
                <a:schemeClr val="tx1"/>
              </a:solidFill>
            </a:rPr>
            <a:t>Adquirir mayor conocimiento para identificar los riesgos y oportunidades financieras, reconociendo las posibles disparidades de género en estos aspectos; </a:t>
          </a:r>
          <a:endParaRPr lang="en-US" sz="1200">
            <a:solidFill>
              <a:schemeClr val="tx1"/>
            </a:solidFill>
          </a:endParaRPr>
        </a:p>
      </dgm:t>
    </dgm:pt>
    <dgm:pt modelId="{40127D0B-972C-43FD-8163-A1C5A0E3ABBD}" type="parTrans" cxnId="{5908DE6B-AB9A-43DA-A527-412BEC1021E0}">
      <dgm:prSet/>
      <dgm:spPr/>
      <dgm:t>
        <a:bodyPr/>
        <a:lstStyle/>
        <a:p>
          <a:endParaRPr lang="en-US"/>
        </a:p>
      </dgm:t>
    </dgm:pt>
    <dgm:pt modelId="{69C05756-A4C6-4631-AB4A-892F473C1259}" type="sibTrans" cxnId="{5908DE6B-AB9A-43DA-A527-412BEC1021E0}">
      <dgm:prSet/>
      <dgm:spPr/>
      <dgm:t>
        <a:bodyPr/>
        <a:lstStyle/>
        <a:p>
          <a:endParaRPr lang="en-US"/>
        </a:p>
      </dgm:t>
    </dgm:pt>
    <dgm:pt modelId="{6AEF029D-33D7-4578-B85A-3011FFC77A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1"/>
            <a:t>c. </a:t>
          </a:r>
          <a:r>
            <a:rPr lang="es-MX"/>
            <a:t>Desarrollar habilidades que contribuyan a mejorar la toma de decisiones financieras, considerando las necesidades y circunstancias particulares de todas las personas; </a:t>
          </a:r>
          <a:endParaRPr lang="en-US"/>
        </a:p>
      </dgm:t>
    </dgm:pt>
    <dgm:pt modelId="{C0B8CE4C-5A1F-479E-9F01-6A2D03B5AEC7}" type="parTrans" cxnId="{BB63CB65-4E30-4F92-8371-B95BE388DAB6}">
      <dgm:prSet/>
      <dgm:spPr/>
      <dgm:t>
        <a:bodyPr/>
        <a:lstStyle/>
        <a:p>
          <a:endParaRPr lang="en-US"/>
        </a:p>
      </dgm:t>
    </dgm:pt>
    <dgm:pt modelId="{145CF632-0393-4FA3-A642-D8A4D34F9F92}" type="sibTrans" cxnId="{BB63CB65-4E30-4F92-8371-B95BE388DAB6}">
      <dgm:prSet/>
      <dgm:spPr/>
      <dgm:t>
        <a:bodyPr/>
        <a:lstStyle/>
        <a:p>
          <a:endParaRPr lang="en-US"/>
        </a:p>
      </dgm:t>
    </dgm:pt>
    <dgm:pt modelId="{D0D20746-8CF1-4960-8011-9B539E13BF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1"/>
            <a:t>d. </a:t>
          </a:r>
          <a:r>
            <a:rPr lang="es-MX"/>
            <a:t>Fomentar hábitos de ahorro y planificación de gastos que tengan en cuenta las diversas realidades económicas y financieras, promoviendo la equidad en el ámbito de la economía popular y solidaria en Ecuador; y, </a:t>
          </a:r>
          <a:endParaRPr lang="en-US"/>
        </a:p>
      </dgm:t>
    </dgm:pt>
    <dgm:pt modelId="{5752D552-6A75-4356-A05E-9DB0C408CACF}" type="parTrans" cxnId="{E1599B2B-9D4A-4494-8836-9782F7EF9BD1}">
      <dgm:prSet/>
      <dgm:spPr/>
      <dgm:t>
        <a:bodyPr/>
        <a:lstStyle/>
        <a:p>
          <a:endParaRPr lang="en-US"/>
        </a:p>
      </dgm:t>
    </dgm:pt>
    <dgm:pt modelId="{5EE5BC1F-271E-49D5-AB81-2A9871BED8BC}" type="sibTrans" cxnId="{E1599B2B-9D4A-4494-8836-9782F7EF9BD1}">
      <dgm:prSet/>
      <dgm:spPr/>
      <dgm:t>
        <a:bodyPr/>
        <a:lstStyle/>
        <a:p>
          <a:endParaRPr lang="en-US"/>
        </a:p>
      </dgm:t>
    </dgm:pt>
    <dgm:pt modelId="{08568CE5-F019-4EC8-8FB3-027BFCDF1F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MX" b="1"/>
            <a:t>e. </a:t>
          </a:r>
          <a:r>
            <a:rPr lang="es-MX"/>
            <a:t>Aumentar la resiliencia financiera para mejorar la capacidad de enfrentarse a eventos atípicos e impredecibles de gran impacto. </a:t>
          </a:r>
          <a:endParaRPr lang="en-US"/>
        </a:p>
      </dgm:t>
    </dgm:pt>
    <dgm:pt modelId="{56C81EF3-E2ED-4C68-A5E1-53A56207828F}" type="parTrans" cxnId="{D0F05C0A-77F2-4DB3-ABA4-7181230981AA}">
      <dgm:prSet/>
      <dgm:spPr/>
      <dgm:t>
        <a:bodyPr/>
        <a:lstStyle/>
        <a:p>
          <a:endParaRPr lang="en-US"/>
        </a:p>
      </dgm:t>
    </dgm:pt>
    <dgm:pt modelId="{928377CF-3E41-4121-9C06-9A26EE270F4C}" type="sibTrans" cxnId="{D0F05C0A-77F2-4DB3-ABA4-7181230981AA}">
      <dgm:prSet/>
      <dgm:spPr/>
      <dgm:t>
        <a:bodyPr/>
        <a:lstStyle/>
        <a:p>
          <a:endParaRPr lang="en-US"/>
        </a:p>
      </dgm:t>
    </dgm:pt>
    <dgm:pt modelId="{47616F5C-3F80-498C-98EA-5900D49FEFDC}" type="pres">
      <dgm:prSet presAssocID="{C8BF7E31-7E72-41CD-855E-8B76E7635FF2}" presName="root" presStyleCnt="0">
        <dgm:presLayoutVars>
          <dgm:dir/>
          <dgm:resizeHandles val="exact"/>
        </dgm:presLayoutVars>
      </dgm:prSet>
      <dgm:spPr/>
    </dgm:pt>
    <dgm:pt modelId="{6748121F-88CD-48AC-AC4D-09D24A19AFEE}" type="pres">
      <dgm:prSet presAssocID="{048B858D-7288-479F-B199-A13E615B510A}" presName="compNode" presStyleCnt="0"/>
      <dgm:spPr/>
    </dgm:pt>
    <dgm:pt modelId="{E8536A6A-B718-4D84-BEDB-F73249583241}" type="pres">
      <dgm:prSet presAssocID="{048B858D-7288-479F-B199-A13E615B510A}" presName="iconBgRect" presStyleLbl="bgShp" presStyleIdx="0" presStyleCnt="5"/>
      <dgm:spPr/>
    </dgm:pt>
    <dgm:pt modelId="{D0FCD056-EC7C-4253-BF2D-A269E2F5F865}" type="pres">
      <dgm:prSet presAssocID="{048B858D-7288-479F-B199-A13E615B510A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F72255A-6107-4612-B077-4D10BB755C5C}" type="pres">
      <dgm:prSet presAssocID="{048B858D-7288-479F-B199-A13E615B510A}" presName="spaceRect" presStyleCnt="0"/>
      <dgm:spPr/>
    </dgm:pt>
    <dgm:pt modelId="{5D927050-A6F9-495C-9277-42336451FC93}" type="pres">
      <dgm:prSet presAssocID="{048B858D-7288-479F-B199-A13E615B510A}" presName="textRect" presStyleLbl="revTx" presStyleIdx="0" presStyleCnt="5">
        <dgm:presLayoutVars>
          <dgm:chMax val="1"/>
          <dgm:chPref val="1"/>
        </dgm:presLayoutVars>
      </dgm:prSet>
      <dgm:spPr/>
    </dgm:pt>
    <dgm:pt modelId="{BA82ECF1-1818-4D37-B04F-C56D5A97560E}" type="pres">
      <dgm:prSet presAssocID="{FD0FCFCF-5AF5-4684-B6B1-B77C60B457A6}" presName="sibTrans" presStyleCnt="0"/>
      <dgm:spPr/>
    </dgm:pt>
    <dgm:pt modelId="{E99336D8-70D9-4845-B599-F17CDF62241A}" type="pres">
      <dgm:prSet presAssocID="{37B227C3-C7DD-485F-98BE-5890AAC7D1BD}" presName="compNode" presStyleCnt="0"/>
      <dgm:spPr/>
    </dgm:pt>
    <dgm:pt modelId="{2444564F-F73B-4FC9-B6A4-EDBC1ABE36BF}" type="pres">
      <dgm:prSet presAssocID="{37B227C3-C7DD-485F-98BE-5890AAC7D1BD}" presName="iconBgRect" presStyleLbl="bgShp" presStyleIdx="1" presStyleCnt="5"/>
      <dgm:spPr/>
    </dgm:pt>
    <dgm:pt modelId="{369F6125-95EC-4718-A0DE-466A41F33499}" type="pres">
      <dgm:prSet presAssocID="{37B227C3-C7DD-485F-98BE-5890AAC7D1BD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encia"/>
        </a:ext>
      </dgm:extLst>
    </dgm:pt>
    <dgm:pt modelId="{1C6E364F-07B5-4D11-AF82-A985948FD9E2}" type="pres">
      <dgm:prSet presAssocID="{37B227C3-C7DD-485F-98BE-5890AAC7D1BD}" presName="spaceRect" presStyleCnt="0"/>
      <dgm:spPr/>
    </dgm:pt>
    <dgm:pt modelId="{105B8DAD-243A-4865-9654-48616A734B33}" type="pres">
      <dgm:prSet presAssocID="{37B227C3-C7DD-485F-98BE-5890AAC7D1BD}" presName="textRect" presStyleLbl="revTx" presStyleIdx="1" presStyleCnt="5">
        <dgm:presLayoutVars>
          <dgm:chMax val="1"/>
          <dgm:chPref val="1"/>
        </dgm:presLayoutVars>
      </dgm:prSet>
      <dgm:spPr/>
    </dgm:pt>
    <dgm:pt modelId="{B1C03A77-42A3-4443-A67D-BE078FD7E5B9}" type="pres">
      <dgm:prSet presAssocID="{69C05756-A4C6-4631-AB4A-892F473C1259}" presName="sibTrans" presStyleCnt="0"/>
      <dgm:spPr/>
    </dgm:pt>
    <dgm:pt modelId="{67AA50A5-8C31-4369-9B9D-A1C4218015A0}" type="pres">
      <dgm:prSet presAssocID="{6AEF029D-33D7-4578-B85A-3011FFC77A52}" presName="compNode" presStyleCnt="0"/>
      <dgm:spPr/>
    </dgm:pt>
    <dgm:pt modelId="{9732751F-0091-4A2C-9849-C0384A84AFD4}" type="pres">
      <dgm:prSet presAssocID="{6AEF029D-33D7-4578-B85A-3011FFC77A52}" presName="iconBgRect" presStyleLbl="bgShp" presStyleIdx="2" presStyleCnt="5"/>
      <dgm:spPr/>
    </dgm:pt>
    <dgm:pt modelId="{97DA4100-D97F-4D7B-82B9-371D99EC89E4}" type="pres">
      <dgm:prSet presAssocID="{6AEF029D-33D7-4578-B85A-3011FFC77A5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D6D595E-B18F-4256-AB96-DFD1796EBB66}" type="pres">
      <dgm:prSet presAssocID="{6AEF029D-33D7-4578-B85A-3011FFC77A52}" presName="spaceRect" presStyleCnt="0"/>
      <dgm:spPr/>
    </dgm:pt>
    <dgm:pt modelId="{315154F1-70FB-411C-B664-62BCBB45478E}" type="pres">
      <dgm:prSet presAssocID="{6AEF029D-33D7-4578-B85A-3011FFC77A52}" presName="textRect" presStyleLbl="revTx" presStyleIdx="2" presStyleCnt="5">
        <dgm:presLayoutVars>
          <dgm:chMax val="1"/>
          <dgm:chPref val="1"/>
        </dgm:presLayoutVars>
      </dgm:prSet>
      <dgm:spPr/>
    </dgm:pt>
    <dgm:pt modelId="{D7602670-D0C3-4790-A7E5-2D6F1D871ACB}" type="pres">
      <dgm:prSet presAssocID="{145CF632-0393-4FA3-A642-D8A4D34F9F92}" presName="sibTrans" presStyleCnt="0"/>
      <dgm:spPr/>
    </dgm:pt>
    <dgm:pt modelId="{35116335-5A8B-477B-A621-B7B50EFE9F20}" type="pres">
      <dgm:prSet presAssocID="{D0D20746-8CF1-4960-8011-9B539E13BFFA}" presName="compNode" presStyleCnt="0"/>
      <dgm:spPr/>
    </dgm:pt>
    <dgm:pt modelId="{C525B79F-736B-495E-AB93-31A8CCABEB5F}" type="pres">
      <dgm:prSet presAssocID="{D0D20746-8CF1-4960-8011-9B539E13BFFA}" presName="iconBgRect" presStyleLbl="bgShp" presStyleIdx="3" presStyleCnt="5"/>
      <dgm:spPr/>
    </dgm:pt>
    <dgm:pt modelId="{D3C92BAB-1F12-4D47-B440-7542A929E089}" type="pres">
      <dgm:prSet presAssocID="{D0D20746-8CF1-4960-8011-9B539E13BFF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BBF5B5B-E3C9-4DD2-9CBD-63653F70992D}" type="pres">
      <dgm:prSet presAssocID="{D0D20746-8CF1-4960-8011-9B539E13BFFA}" presName="spaceRect" presStyleCnt="0"/>
      <dgm:spPr/>
    </dgm:pt>
    <dgm:pt modelId="{EEE0C62D-F4F2-47A3-AC6E-F469812D4920}" type="pres">
      <dgm:prSet presAssocID="{D0D20746-8CF1-4960-8011-9B539E13BFFA}" presName="textRect" presStyleLbl="revTx" presStyleIdx="3" presStyleCnt="5">
        <dgm:presLayoutVars>
          <dgm:chMax val="1"/>
          <dgm:chPref val="1"/>
        </dgm:presLayoutVars>
      </dgm:prSet>
      <dgm:spPr/>
    </dgm:pt>
    <dgm:pt modelId="{92A3B3A3-B9F0-46C1-B977-96826A060FEB}" type="pres">
      <dgm:prSet presAssocID="{5EE5BC1F-271E-49D5-AB81-2A9871BED8BC}" presName="sibTrans" presStyleCnt="0"/>
      <dgm:spPr/>
    </dgm:pt>
    <dgm:pt modelId="{7FBD7D07-4415-40C0-BB6C-F9DD4F72B5AF}" type="pres">
      <dgm:prSet presAssocID="{08568CE5-F019-4EC8-8FB3-027BFCDF1F03}" presName="compNode" presStyleCnt="0"/>
      <dgm:spPr/>
    </dgm:pt>
    <dgm:pt modelId="{E0FF8964-9689-41BB-887D-46D39BF45762}" type="pres">
      <dgm:prSet presAssocID="{08568CE5-F019-4EC8-8FB3-027BFCDF1F03}" presName="iconBgRect" presStyleLbl="bgShp" presStyleIdx="4" presStyleCnt="5"/>
      <dgm:spPr/>
    </dgm:pt>
    <dgm:pt modelId="{3DFC409B-2DEA-4D83-8E41-97EA1C177711}" type="pres">
      <dgm:prSet presAssocID="{08568CE5-F019-4EC8-8FB3-027BFCDF1F0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3B7B21BE-EEAF-4FB0-9DE3-6D1B8164A046}" type="pres">
      <dgm:prSet presAssocID="{08568CE5-F019-4EC8-8FB3-027BFCDF1F03}" presName="spaceRect" presStyleCnt="0"/>
      <dgm:spPr/>
    </dgm:pt>
    <dgm:pt modelId="{80EBCC00-7342-4793-B8BC-30558F8CF329}" type="pres">
      <dgm:prSet presAssocID="{08568CE5-F019-4EC8-8FB3-027BFCDF1F0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05C9B09-B193-403D-A7B2-44A346A8F422}" type="presOf" srcId="{08568CE5-F019-4EC8-8FB3-027BFCDF1F03}" destId="{80EBCC00-7342-4793-B8BC-30558F8CF329}" srcOrd="0" destOrd="0" presId="urn:microsoft.com/office/officeart/2018/5/layout/IconCircleLabelList"/>
    <dgm:cxn modelId="{D0F05C0A-77F2-4DB3-ABA4-7181230981AA}" srcId="{C8BF7E31-7E72-41CD-855E-8B76E7635FF2}" destId="{08568CE5-F019-4EC8-8FB3-027BFCDF1F03}" srcOrd="4" destOrd="0" parTransId="{56C81EF3-E2ED-4C68-A5E1-53A56207828F}" sibTransId="{928377CF-3E41-4121-9C06-9A26EE270F4C}"/>
    <dgm:cxn modelId="{02768F29-E7AB-4466-B929-CC078A75B031}" type="presOf" srcId="{D0D20746-8CF1-4960-8011-9B539E13BFFA}" destId="{EEE0C62D-F4F2-47A3-AC6E-F469812D4920}" srcOrd="0" destOrd="0" presId="urn:microsoft.com/office/officeart/2018/5/layout/IconCircleLabelList"/>
    <dgm:cxn modelId="{E1599B2B-9D4A-4494-8836-9782F7EF9BD1}" srcId="{C8BF7E31-7E72-41CD-855E-8B76E7635FF2}" destId="{D0D20746-8CF1-4960-8011-9B539E13BFFA}" srcOrd="3" destOrd="0" parTransId="{5752D552-6A75-4356-A05E-9DB0C408CACF}" sibTransId="{5EE5BC1F-271E-49D5-AB81-2A9871BED8BC}"/>
    <dgm:cxn modelId="{FE682135-9D16-48CE-A133-7AD21AD6979B}" type="presOf" srcId="{6AEF029D-33D7-4578-B85A-3011FFC77A52}" destId="{315154F1-70FB-411C-B664-62BCBB45478E}" srcOrd="0" destOrd="0" presId="urn:microsoft.com/office/officeart/2018/5/layout/IconCircleLabelList"/>
    <dgm:cxn modelId="{BB63CB65-4E30-4F92-8371-B95BE388DAB6}" srcId="{C8BF7E31-7E72-41CD-855E-8B76E7635FF2}" destId="{6AEF029D-33D7-4578-B85A-3011FFC77A52}" srcOrd="2" destOrd="0" parTransId="{C0B8CE4C-5A1F-479E-9F01-6A2D03B5AEC7}" sibTransId="{145CF632-0393-4FA3-A642-D8A4D34F9F92}"/>
    <dgm:cxn modelId="{5908DE6B-AB9A-43DA-A527-412BEC1021E0}" srcId="{C8BF7E31-7E72-41CD-855E-8B76E7635FF2}" destId="{37B227C3-C7DD-485F-98BE-5890AAC7D1BD}" srcOrd="1" destOrd="0" parTransId="{40127D0B-972C-43FD-8163-A1C5A0E3ABBD}" sibTransId="{69C05756-A4C6-4631-AB4A-892F473C1259}"/>
    <dgm:cxn modelId="{4D69B186-D24B-4A23-AC6B-13373170FC7C}" type="presOf" srcId="{C8BF7E31-7E72-41CD-855E-8B76E7635FF2}" destId="{47616F5C-3F80-498C-98EA-5900D49FEFDC}" srcOrd="0" destOrd="0" presId="urn:microsoft.com/office/officeart/2018/5/layout/IconCircleLabelList"/>
    <dgm:cxn modelId="{1977E4C9-4625-42A8-B24F-EF6CE633DBC9}" srcId="{C8BF7E31-7E72-41CD-855E-8B76E7635FF2}" destId="{048B858D-7288-479F-B199-A13E615B510A}" srcOrd="0" destOrd="0" parTransId="{2C5F0E25-D9B8-4088-B415-7D18A0CA713E}" sibTransId="{FD0FCFCF-5AF5-4684-B6B1-B77C60B457A6}"/>
    <dgm:cxn modelId="{19049BD4-47CD-4FAC-8FFA-DA3CFAE94F56}" type="presOf" srcId="{37B227C3-C7DD-485F-98BE-5890AAC7D1BD}" destId="{105B8DAD-243A-4865-9654-48616A734B33}" srcOrd="0" destOrd="0" presId="urn:microsoft.com/office/officeart/2018/5/layout/IconCircleLabelList"/>
    <dgm:cxn modelId="{C83EB2E2-6F15-4E7B-8B2A-723E489C0709}" type="presOf" srcId="{048B858D-7288-479F-B199-A13E615B510A}" destId="{5D927050-A6F9-495C-9277-42336451FC93}" srcOrd="0" destOrd="0" presId="urn:microsoft.com/office/officeart/2018/5/layout/IconCircleLabelList"/>
    <dgm:cxn modelId="{4595641E-0F78-4C11-948C-5EEBBCCCC999}" type="presParOf" srcId="{47616F5C-3F80-498C-98EA-5900D49FEFDC}" destId="{6748121F-88CD-48AC-AC4D-09D24A19AFEE}" srcOrd="0" destOrd="0" presId="urn:microsoft.com/office/officeart/2018/5/layout/IconCircleLabelList"/>
    <dgm:cxn modelId="{B248F494-BE25-42FC-B985-5C8740FB2812}" type="presParOf" srcId="{6748121F-88CD-48AC-AC4D-09D24A19AFEE}" destId="{E8536A6A-B718-4D84-BEDB-F73249583241}" srcOrd="0" destOrd="0" presId="urn:microsoft.com/office/officeart/2018/5/layout/IconCircleLabelList"/>
    <dgm:cxn modelId="{2996F739-C694-4514-8EE4-78E35DB678B7}" type="presParOf" srcId="{6748121F-88CD-48AC-AC4D-09D24A19AFEE}" destId="{D0FCD056-EC7C-4253-BF2D-A269E2F5F865}" srcOrd="1" destOrd="0" presId="urn:microsoft.com/office/officeart/2018/5/layout/IconCircleLabelList"/>
    <dgm:cxn modelId="{97F196A7-DC93-45CD-924B-99EBF093F0CD}" type="presParOf" srcId="{6748121F-88CD-48AC-AC4D-09D24A19AFEE}" destId="{1F72255A-6107-4612-B077-4D10BB755C5C}" srcOrd="2" destOrd="0" presId="urn:microsoft.com/office/officeart/2018/5/layout/IconCircleLabelList"/>
    <dgm:cxn modelId="{606BAA10-93C2-4BC1-AC1B-168DBD037C23}" type="presParOf" srcId="{6748121F-88CD-48AC-AC4D-09D24A19AFEE}" destId="{5D927050-A6F9-495C-9277-42336451FC93}" srcOrd="3" destOrd="0" presId="urn:microsoft.com/office/officeart/2018/5/layout/IconCircleLabelList"/>
    <dgm:cxn modelId="{165226CB-9E38-45BD-8D32-18A626F59C66}" type="presParOf" srcId="{47616F5C-3F80-498C-98EA-5900D49FEFDC}" destId="{BA82ECF1-1818-4D37-B04F-C56D5A97560E}" srcOrd="1" destOrd="0" presId="urn:microsoft.com/office/officeart/2018/5/layout/IconCircleLabelList"/>
    <dgm:cxn modelId="{AF9103A8-4D78-4CE9-B1FA-F46CE7B3719D}" type="presParOf" srcId="{47616F5C-3F80-498C-98EA-5900D49FEFDC}" destId="{E99336D8-70D9-4845-B599-F17CDF62241A}" srcOrd="2" destOrd="0" presId="urn:microsoft.com/office/officeart/2018/5/layout/IconCircleLabelList"/>
    <dgm:cxn modelId="{D69E2E90-1944-4E2E-A207-60DB019CB856}" type="presParOf" srcId="{E99336D8-70D9-4845-B599-F17CDF62241A}" destId="{2444564F-F73B-4FC9-B6A4-EDBC1ABE36BF}" srcOrd="0" destOrd="0" presId="urn:microsoft.com/office/officeart/2018/5/layout/IconCircleLabelList"/>
    <dgm:cxn modelId="{3BDBD1B8-3352-4D05-822D-D4FF64E3A361}" type="presParOf" srcId="{E99336D8-70D9-4845-B599-F17CDF62241A}" destId="{369F6125-95EC-4718-A0DE-466A41F33499}" srcOrd="1" destOrd="0" presId="urn:microsoft.com/office/officeart/2018/5/layout/IconCircleLabelList"/>
    <dgm:cxn modelId="{4084B43F-2E0B-451A-9800-BD2069730B51}" type="presParOf" srcId="{E99336D8-70D9-4845-B599-F17CDF62241A}" destId="{1C6E364F-07B5-4D11-AF82-A985948FD9E2}" srcOrd="2" destOrd="0" presId="urn:microsoft.com/office/officeart/2018/5/layout/IconCircleLabelList"/>
    <dgm:cxn modelId="{3AB8C066-073B-4D25-906D-DD5063A8D829}" type="presParOf" srcId="{E99336D8-70D9-4845-B599-F17CDF62241A}" destId="{105B8DAD-243A-4865-9654-48616A734B33}" srcOrd="3" destOrd="0" presId="urn:microsoft.com/office/officeart/2018/5/layout/IconCircleLabelList"/>
    <dgm:cxn modelId="{AF36C3E2-C68C-468C-9EAC-92F26068D48C}" type="presParOf" srcId="{47616F5C-3F80-498C-98EA-5900D49FEFDC}" destId="{B1C03A77-42A3-4443-A67D-BE078FD7E5B9}" srcOrd="3" destOrd="0" presId="urn:microsoft.com/office/officeart/2018/5/layout/IconCircleLabelList"/>
    <dgm:cxn modelId="{4BB5E4FE-AE5A-4953-A170-6F7B3DE400E8}" type="presParOf" srcId="{47616F5C-3F80-498C-98EA-5900D49FEFDC}" destId="{67AA50A5-8C31-4369-9B9D-A1C4218015A0}" srcOrd="4" destOrd="0" presId="urn:microsoft.com/office/officeart/2018/5/layout/IconCircleLabelList"/>
    <dgm:cxn modelId="{DA2BDFDE-EBAD-4A96-B677-26A8BACA35C3}" type="presParOf" srcId="{67AA50A5-8C31-4369-9B9D-A1C4218015A0}" destId="{9732751F-0091-4A2C-9849-C0384A84AFD4}" srcOrd="0" destOrd="0" presId="urn:microsoft.com/office/officeart/2018/5/layout/IconCircleLabelList"/>
    <dgm:cxn modelId="{942CD8CA-5E69-4921-B82A-9453D7428CA2}" type="presParOf" srcId="{67AA50A5-8C31-4369-9B9D-A1C4218015A0}" destId="{97DA4100-D97F-4D7B-82B9-371D99EC89E4}" srcOrd="1" destOrd="0" presId="urn:microsoft.com/office/officeart/2018/5/layout/IconCircleLabelList"/>
    <dgm:cxn modelId="{41BE8ECF-A8DE-44AF-B9AB-14D530788DE2}" type="presParOf" srcId="{67AA50A5-8C31-4369-9B9D-A1C4218015A0}" destId="{0D6D595E-B18F-4256-AB96-DFD1796EBB66}" srcOrd="2" destOrd="0" presId="urn:microsoft.com/office/officeart/2018/5/layout/IconCircleLabelList"/>
    <dgm:cxn modelId="{B8AB9A83-17F3-4210-A1B0-25459BC0DE1E}" type="presParOf" srcId="{67AA50A5-8C31-4369-9B9D-A1C4218015A0}" destId="{315154F1-70FB-411C-B664-62BCBB45478E}" srcOrd="3" destOrd="0" presId="urn:microsoft.com/office/officeart/2018/5/layout/IconCircleLabelList"/>
    <dgm:cxn modelId="{F120D083-CD57-4902-9BB1-50C93F39961E}" type="presParOf" srcId="{47616F5C-3F80-498C-98EA-5900D49FEFDC}" destId="{D7602670-D0C3-4790-A7E5-2D6F1D871ACB}" srcOrd="5" destOrd="0" presId="urn:microsoft.com/office/officeart/2018/5/layout/IconCircleLabelList"/>
    <dgm:cxn modelId="{868CE96D-6EF3-48BD-9E14-6CB6B08AD5C5}" type="presParOf" srcId="{47616F5C-3F80-498C-98EA-5900D49FEFDC}" destId="{35116335-5A8B-477B-A621-B7B50EFE9F20}" srcOrd="6" destOrd="0" presId="urn:microsoft.com/office/officeart/2018/5/layout/IconCircleLabelList"/>
    <dgm:cxn modelId="{F8258474-2CCA-43ED-BFFA-6140F4D3BC92}" type="presParOf" srcId="{35116335-5A8B-477B-A621-B7B50EFE9F20}" destId="{C525B79F-736B-495E-AB93-31A8CCABEB5F}" srcOrd="0" destOrd="0" presId="urn:microsoft.com/office/officeart/2018/5/layout/IconCircleLabelList"/>
    <dgm:cxn modelId="{A6473C95-0232-4F02-87D2-A42F250DE4BC}" type="presParOf" srcId="{35116335-5A8B-477B-A621-B7B50EFE9F20}" destId="{D3C92BAB-1F12-4D47-B440-7542A929E089}" srcOrd="1" destOrd="0" presId="urn:microsoft.com/office/officeart/2018/5/layout/IconCircleLabelList"/>
    <dgm:cxn modelId="{C8AB6B3B-806C-4CA8-A9D9-2B29E4EF6C21}" type="presParOf" srcId="{35116335-5A8B-477B-A621-B7B50EFE9F20}" destId="{3BBF5B5B-E3C9-4DD2-9CBD-63653F70992D}" srcOrd="2" destOrd="0" presId="urn:microsoft.com/office/officeart/2018/5/layout/IconCircleLabelList"/>
    <dgm:cxn modelId="{4F6C4C1C-AD6E-492D-B996-953277FFF658}" type="presParOf" srcId="{35116335-5A8B-477B-A621-B7B50EFE9F20}" destId="{EEE0C62D-F4F2-47A3-AC6E-F469812D4920}" srcOrd="3" destOrd="0" presId="urn:microsoft.com/office/officeart/2018/5/layout/IconCircleLabelList"/>
    <dgm:cxn modelId="{44019A3F-1387-4D86-B4CB-285E1AC5FC3C}" type="presParOf" srcId="{47616F5C-3F80-498C-98EA-5900D49FEFDC}" destId="{92A3B3A3-B9F0-46C1-B977-96826A060FEB}" srcOrd="7" destOrd="0" presId="urn:microsoft.com/office/officeart/2018/5/layout/IconCircleLabelList"/>
    <dgm:cxn modelId="{99768EC3-79F1-4D8D-9F7E-7103E8186BB4}" type="presParOf" srcId="{47616F5C-3F80-498C-98EA-5900D49FEFDC}" destId="{7FBD7D07-4415-40C0-BB6C-F9DD4F72B5AF}" srcOrd="8" destOrd="0" presId="urn:microsoft.com/office/officeart/2018/5/layout/IconCircleLabelList"/>
    <dgm:cxn modelId="{18176584-5C94-4EBD-AB41-E98903125C3A}" type="presParOf" srcId="{7FBD7D07-4415-40C0-BB6C-F9DD4F72B5AF}" destId="{E0FF8964-9689-41BB-887D-46D39BF45762}" srcOrd="0" destOrd="0" presId="urn:microsoft.com/office/officeart/2018/5/layout/IconCircleLabelList"/>
    <dgm:cxn modelId="{3A265162-0562-40BA-8A03-217F4013F8AA}" type="presParOf" srcId="{7FBD7D07-4415-40C0-BB6C-F9DD4F72B5AF}" destId="{3DFC409B-2DEA-4D83-8E41-97EA1C177711}" srcOrd="1" destOrd="0" presId="urn:microsoft.com/office/officeart/2018/5/layout/IconCircleLabelList"/>
    <dgm:cxn modelId="{927624D1-745C-49CD-99D7-CB47FF0968A5}" type="presParOf" srcId="{7FBD7D07-4415-40C0-BB6C-F9DD4F72B5AF}" destId="{3B7B21BE-EEAF-4FB0-9DE3-6D1B8164A046}" srcOrd="2" destOrd="0" presId="urn:microsoft.com/office/officeart/2018/5/layout/IconCircleLabelList"/>
    <dgm:cxn modelId="{85F9645B-6E2D-461B-AC4D-48BE4E9923EF}" type="presParOf" srcId="{7FBD7D07-4415-40C0-BB6C-F9DD4F72B5AF}" destId="{80EBCC00-7342-4793-B8BC-30558F8CF32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ECEF3-535B-484C-8269-E7F0596957E8}">
      <dsp:nvSpPr>
        <dsp:cNvPr id="0" name=""/>
        <dsp:cNvSpPr/>
      </dsp:nvSpPr>
      <dsp:spPr>
        <a:xfrm>
          <a:off x="0" y="797"/>
          <a:ext cx="5644055" cy="136037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solidFill>
                <a:schemeClr val="tx1"/>
              </a:solidFill>
            </a:rPr>
            <a:t>Todo usuario financiero tiene derecho a presentar quejas o reclamos cuando considere que sus derechos han sido vulnerados o cuando el servicio recibido no cumpla con lo ofrecido.</a:t>
          </a:r>
          <a:endParaRPr lang="en-US" sz="2000" kern="1200">
            <a:solidFill>
              <a:schemeClr val="tx1"/>
            </a:solidFill>
          </a:endParaRPr>
        </a:p>
      </dsp:txBody>
      <dsp:txXfrm>
        <a:off x="66408" y="67205"/>
        <a:ext cx="5511239" cy="1227560"/>
      </dsp:txXfrm>
    </dsp:sp>
    <dsp:sp modelId="{FBF89C0B-9487-4414-8FB8-B2C782277B7B}">
      <dsp:nvSpPr>
        <dsp:cNvPr id="0" name=""/>
        <dsp:cNvSpPr/>
      </dsp:nvSpPr>
      <dsp:spPr>
        <a:xfrm>
          <a:off x="0" y="1375362"/>
          <a:ext cx="5644055" cy="136037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solidFill>
                <a:schemeClr val="tx1"/>
              </a:solidFill>
            </a:rPr>
            <a:t>Las instituciones financieras deben contar con </a:t>
          </a:r>
          <a:r>
            <a:rPr lang="es-MX" sz="2000" b="1" kern="1200">
              <a:solidFill>
                <a:schemeClr val="tx1"/>
              </a:solidFill>
            </a:rPr>
            <a:t>canales formales de atención</a:t>
          </a:r>
          <a:r>
            <a:rPr lang="es-MX" sz="2000" kern="1200">
              <a:solidFill>
                <a:schemeClr val="tx1"/>
              </a:solidFill>
            </a:rPr>
            <a:t> (ventanillas, </a:t>
          </a:r>
          <a:r>
            <a:rPr lang="es-MX" sz="2000" kern="1200" err="1">
              <a:solidFill>
                <a:schemeClr val="tx1"/>
              </a:solidFill>
            </a:rPr>
            <a:t>call</a:t>
          </a:r>
          <a:r>
            <a:rPr lang="es-MX" sz="2000" kern="1200">
              <a:solidFill>
                <a:schemeClr val="tx1"/>
              </a:solidFill>
            </a:rPr>
            <a:t> center, defensor del cliente, plataformas digitales) y plazos establecidos para responder.</a:t>
          </a:r>
          <a:endParaRPr lang="en-US" sz="2000" kern="1200">
            <a:solidFill>
              <a:schemeClr val="tx1"/>
            </a:solidFill>
          </a:endParaRPr>
        </a:p>
      </dsp:txBody>
      <dsp:txXfrm>
        <a:off x="66408" y="1441770"/>
        <a:ext cx="5511239" cy="1227560"/>
      </dsp:txXfrm>
    </dsp:sp>
    <dsp:sp modelId="{DD7B93C1-7E74-412F-BC57-6C64AE6D1E11}">
      <dsp:nvSpPr>
        <dsp:cNvPr id="0" name=""/>
        <dsp:cNvSpPr/>
      </dsp:nvSpPr>
      <dsp:spPr>
        <a:xfrm>
          <a:off x="0" y="2749928"/>
          <a:ext cx="5644055" cy="1360376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solidFill>
                <a:schemeClr val="tx1"/>
              </a:solidFill>
            </a:rPr>
            <a:t>Este derecho garantiza que el usuario sea escuchado y que la institución </a:t>
          </a:r>
          <a:r>
            <a:rPr lang="es-MX" sz="2000" b="1" kern="1200">
              <a:solidFill>
                <a:schemeClr val="tx1"/>
              </a:solidFill>
            </a:rPr>
            <a:t>busque soluciones oportunas</a:t>
          </a:r>
          <a:r>
            <a:rPr lang="es-MX" sz="2000" kern="1200">
              <a:solidFill>
                <a:schemeClr val="tx1"/>
              </a:solidFill>
            </a:rPr>
            <a:t>, fortaleciendo la confianza y la transparencia en la relación.</a:t>
          </a:r>
          <a:endParaRPr lang="en-US" sz="2000" kern="1200">
            <a:solidFill>
              <a:schemeClr val="tx1"/>
            </a:solidFill>
          </a:endParaRPr>
        </a:p>
      </dsp:txBody>
      <dsp:txXfrm>
        <a:off x="66408" y="2816336"/>
        <a:ext cx="5511239" cy="1227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6A2EE-6A6F-4C7E-B791-F819A659E085}">
      <dsp:nvSpPr>
        <dsp:cNvPr id="0" name=""/>
        <dsp:cNvSpPr/>
      </dsp:nvSpPr>
      <dsp:spPr>
        <a:xfrm>
          <a:off x="1312" y="175519"/>
          <a:ext cx="4605479" cy="2924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45CE39-B761-485E-8E30-A79769C380D7}">
      <dsp:nvSpPr>
        <dsp:cNvPr id="0" name=""/>
        <dsp:cNvSpPr/>
      </dsp:nvSpPr>
      <dsp:spPr>
        <a:xfrm>
          <a:off x="513032" y="661653"/>
          <a:ext cx="4605479" cy="2924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La transparencia implica que las instituciones financieras actúen de manera </a:t>
          </a:r>
          <a:r>
            <a:rPr lang="es-MX" sz="2100" b="1" kern="1200"/>
            <a:t>abierta y honesta</a:t>
          </a:r>
          <a:r>
            <a:rPr lang="es-MX" sz="2100" kern="1200"/>
            <a:t> en todas sus operaciones.</a:t>
          </a:r>
          <a:br>
            <a:rPr lang="es-MX" sz="2100" kern="1200"/>
          </a:br>
          <a:r>
            <a:rPr lang="es-MX" sz="2100" kern="1200"/>
            <a:t>Significa que no deben ocultar costos, cobrar valores no autorizados, ni modificar condiciones sin previo aviso y consentimiento del usuario.</a:t>
          </a:r>
          <a:endParaRPr lang="en-US" sz="2100" kern="1200"/>
        </a:p>
      </dsp:txBody>
      <dsp:txXfrm>
        <a:off x="598687" y="747308"/>
        <a:ext cx="4434169" cy="2753169"/>
      </dsp:txXfrm>
    </dsp:sp>
    <dsp:sp modelId="{62178FA8-E28C-47FC-B18B-D497B126DB00}">
      <dsp:nvSpPr>
        <dsp:cNvPr id="0" name=""/>
        <dsp:cNvSpPr/>
      </dsp:nvSpPr>
      <dsp:spPr>
        <a:xfrm>
          <a:off x="5630231" y="175519"/>
          <a:ext cx="4605479" cy="2924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342333-D4CF-449F-A2EF-F8C1B908813F}">
      <dsp:nvSpPr>
        <dsp:cNvPr id="0" name=""/>
        <dsp:cNvSpPr/>
      </dsp:nvSpPr>
      <dsp:spPr>
        <a:xfrm>
          <a:off x="6141951" y="661653"/>
          <a:ext cx="4605479" cy="2924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/>
            <a:t>El usuario puede comparar alternativas, exigir el cumplimiento de lo ofrecido y confiar en la institución.</a:t>
          </a:r>
          <a:endParaRPr lang="en-US" sz="2100" kern="1200"/>
        </a:p>
      </dsp:txBody>
      <dsp:txXfrm>
        <a:off x="6227606" y="747308"/>
        <a:ext cx="4434169" cy="27531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EE443-96D8-4C08-B005-F0770C8B18CB}">
      <dsp:nvSpPr>
        <dsp:cNvPr id="0" name=""/>
        <dsp:cNvSpPr/>
      </dsp:nvSpPr>
      <dsp:spPr>
        <a:xfrm>
          <a:off x="679050" y="263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0CC62-6F09-4960-8AAD-3AAE5968E8DC}">
      <dsp:nvSpPr>
        <dsp:cNvPr id="0" name=""/>
        <dsp:cNvSpPr/>
      </dsp:nvSpPr>
      <dsp:spPr>
        <a:xfrm>
          <a:off x="1081237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46207-E9CB-4A1E-8654-77916E356FC2}">
      <dsp:nvSpPr>
        <dsp:cNvPr id="0" name=""/>
        <dsp:cNvSpPr/>
      </dsp:nvSpPr>
      <dsp:spPr>
        <a:xfrm>
          <a:off x="75768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200" b="1" kern="1200">
              <a:latin typeface="Century Gothic" panose="020B0502020202020204" pitchFamily="34" charset="0"/>
            </a:rPr>
            <a:t>El usuario financiero tiene derecho a recibir orientación y capacitación que le permita comprender mejor el funcionamiento del sistema financiero, sus derechos y obligaciones, así como el uso adecuado de los productos.</a:t>
          </a:r>
          <a:endParaRPr lang="en-US" sz="1200" b="1" kern="1200">
            <a:latin typeface="Century Gothic" panose="020B0502020202020204" pitchFamily="34" charset="0"/>
          </a:endParaRPr>
        </a:p>
      </dsp:txBody>
      <dsp:txXfrm>
        <a:off x="75768" y="2738169"/>
        <a:ext cx="3093750" cy="1350000"/>
      </dsp:txXfrm>
    </dsp:sp>
    <dsp:sp modelId="{30F1D1E4-8ED7-4E9D-9481-868EF9E92966}">
      <dsp:nvSpPr>
        <dsp:cNvPr id="0" name=""/>
        <dsp:cNvSpPr/>
      </dsp:nvSpPr>
      <dsp:spPr>
        <a:xfrm>
          <a:off x="4314206" y="263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918568"/>
            <a:satOff val="135"/>
            <a:lumOff val="-3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6F820-E318-4CAF-A7ED-2608B0CD4904}">
      <dsp:nvSpPr>
        <dsp:cNvPr id="0" name=""/>
        <dsp:cNvSpPr/>
      </dsp:nvSpPr>
      <dsp:spPr>
        <a:xfrm>
          <a:off x="4716393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083AD-039E-4BAE-9882-4F3A6360A877}">
      <dsp:nvSpPr>
        <dsp:cNvPr id="0" name=""/>
        <dsp:cNvSpPr/>
      </dsp:nvSpPr>
      <dsp:spPr>
        <a:xfrm>
          <a:off x="3710925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200" b="1" kern="1200">
              <a:latin typeface="Century Gothic" panose="020B0502020202020204" pitchFamily="34" charset="0"/>
            </a:rPr>
            <a:t>La educación financiera ayuda a tomar decisiones responsables, prevenir el sobreendeudamiento y aprovechar los servicios de manera segura y eficiente.</a:t>
          </a:r>
          <a:endParaRPr lang="en-US" sz="1200" b="1" kern="1200">
            <a:latin typeface="Century Gothic" panose="020B0502020202020204" pitchFamily="34" charset="0"/>
          </a:endParaRPr>
        </a:p>
      </dsp:txBody>
      <dsp:txXfrm>
        <a:off x="3710925" y="2738169"/>
        <a:ext cx="3093750" cy="1350000"/>
      </dsp:txXfrm>
    </dsp:sp>
    <dsp:sp modelId="{B0BBF65F-8493-41DE-B531-A50673F11D5E}">
      <dsp:nvSpPr>
        <dsp:cNvPr id="0" name=""/>
        <dsp:cNvSpPr/>
      </dsp:nvSpPr>
      <dsp:spPr>
        <a:xfrm>
          <a:off x="7949362" y="263168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-1837137"/>
            <a:satOff val="270"/>
            <a:lumOff val="-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2294-A4B1-4135-9318-A7305C408424}">
      <dsp:nvSpPr>
        <dsp:cNvPr id="0" name=""/>
        <dsp:cNvSpPr/>
      </dsp:nvSpPr>
      <dsp:spPr>
        <a:xfrm>
          <a:off x="8351550" y="665356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91754-5C34-4369-8D6B-0552D530A44C}">
      <dsp:nvSpPr>
        <dsp:cNvPr id="0" name=""/>
        <dsp:cNvSpPr/>
      </dsp:nvSpPr>
      <dsp:spPr>
        <a:xfrm>
          <a:off x="7346081" y="2738169"/>
          <a:ext cx="3093750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200" b="1" kern="1200">
              <a:latin typeface="Century Gothic" panose="020B0502020202020204" pitchFamily="34" charset="0"/>
            </a:rPr>
            <a:t>Es también un compromiso de las instituciones promover la formación de sus socios y clientes, contribuyendo al desarrollo económico y social de la comunidad.</a:t>
          </a:r>
          <a:endParaRPr lang="en-US" sz="1200" b="1" kern="1200">
            <a:latin typeface="Century Gothic" panose="020B0502020202020204" pitchFamily="34" charset="0"/>
          </a:endParaRPr>
        </a:p>
      </dsp:txBody>
      <dsp:txXfrm>
        <a:off x="7346081" y="2738169"/>
        <a:ext cx="3093750" cy="135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36A6A-B718-4D84-BEDB-F73249583241}">
      <dsp:nvSpPr>
        <dsp:cNvPr id="0" name=""/>
        <dsp:cNvSpPr/>
      </dsp:nvSpPr>
      <dsp:spPr>
        <a:xfrm>
          <a:off x="1126500" y="1006617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CD056-EC7C-4253-BF2D-A269E2F5F865}">
      <dsp:nvSpPr>
        <dsp:cNvPr id="0" name=""/>
        <dsp:cNvSpPr/>
      </dsp:nvSpPr>
      <dsp:spPr>
        <a:xfrm>
          <a:off x="1360500" y="1240617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27050-A6F9-495C-9277-42336451FC93}">
      <dsp:nvSpPr>
        <dsp:cNvPr id="0" name=""/>
        <dsp:cNvSpPr/>
      </dsp:nvSpPr>
      <dsp:spPr>
        <a:xfrm>
          <a:off x="775500" y="2446617"/>
          <a:ext cx="18000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>
              <a:solidFill>
                <a:schemeClr val="tx1"/>
              </a:solidFill>
            </a:rPr>
            <a:t>a. </a:t>
          </a:r>
          <a:r>
            <a:rPr lang="es-MX" sz="1100" kern="1200">
              <a:solidFill>
                <a:schemeClr val="tx1"/>
              </a:solidFill>
            </a:rPr>
            <a:t>Mejorar su comprensión de cómo los productos y servicios financieros impactan a lo largo de las distintas etapas de la vida, considerando las experiencias específicas de mujeres y hombres; y, sus actividades económicas; </a:t>
          </a:r>
          <a:endParaRPr lang="en-US" sz="1100" kern="1200">
            <a:solidFill>
              <a:schemeClr val="tx1"/>
            </a:solidFill>
          </a:endParaRPr>
        </a:p>
      </dsp:txBody>
      <dsp:txXfrm>
        <a:off x="775500" y="2446617"/>
        <a:ext cx="1800000" cy="1710000"/>
      </dsp:txXfrm>
    </dsp:sp>
    <dsp:sp modelId="{2444564F-F73B-4FC9-B6A4-EDBC1ABE36BF}">
      <dsp:nvSpPr>
        <dsp:cNvPr id="0" name=""/>
        <dsp:cNvSpPr/>
      </dsp:nvSpPr>
      <dsp:spPr>
        <a:xfrm>
          <a:off x="3241500" y="1006617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F6125-95EC-4718-A0DE-466A41F33499}">
      <dsp:nvSpPr>
        <dsp:cNvPr id="0" name=""/>
        <dsp:cNvSpPr/>
      </dsp:nvSpPr>
      <dsp:spPr>
        <a:xfrm>
          <a:off x="3475500" y="1240617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B8DAD-243A-4865-9654-48616A734B33}">
      <dsp:nvSpPr>
        <dsp:cNvPr id="0" name=""/>
        <dsp:cNvSpPr/>
      </dsp:nvSpPr>
      <dsp:spPr>
        <a:xfrm>
          <a:off x="2890500" y="2446617"/>
          <a:ext cx="18000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200" b="1" kern="1200">
              <a:solidFill>
                <a:schemeClr val="tx1"/>
              </a:solidFill>
            </a:rPr>
            <a:t>b. </a:t>
          </a:r>
          <a:r>
            <a:rPr lang="es-MX" sz="1200" kern="1200">
              <a:solidFill>
                <a:schemeClr val="tx1"/>
              </a:solidFill>
            </a:rPr>
            <a:t>Adquirir mayor conocimiento para identificar los riesgos y oportunidades financieras, reconociendo las posibles disparidades de género en estos aspectos; </a:t>
          </a:r>
          <a:endParaRPr lang="en-US" sz="1200" kern="1200">
            <a:solidFill>
              <a:schemeClr val="tx1"/>
            </a:solidFill>
          </a:endParaRPr>
        </a:p>
      </dsp:txBody>
      <dsp:txXfrm>
        <a:off x="2890500" y="2446617"/>
        <a:ext cx="1800000" cy="1710000"/>
      </dsp:txXfrm>
    </dsp:sp>
    <dsp:sp modelId="{9732751F-0091-4A2C-9849-C0384A84AFD4}">
      <dsp:nvSpPr>
        <dsp:cNvPr id="0" name=""/>
        <dsp:cNvSpPr/>
      </dsp:nvSpPr>
      <dsp:spPr>
        <a:xfrm>
          <a:off x="5356500" y="1006617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A4100-D97F-4D7B-82B9-371D99EC89E4}">
      <dsp:nvSpPr>
        <dsp:cNvPr id="0" name=""/>
        <dsp:cNvSpPr/>
      </dsp:nvSpPr>
      <dsp:spPr>
        <a:xfrm>
          <a:off x="5590500" y="1240617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154F1-70FB-411C-B664-62BCBB45478E}">
      <dsp:nvSpPr>
        <dsp:cNvPr id="0" name=""/>
        <dsp:cNvSpPr/>
      </dsp:nvSpPr>
      <dsp:spPr>
        <a:xfrm>
          <a:off x="5005500" y="2446617"/>
          <a:ext cx="18000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c. </a:t>
          </a:r>
          <a:r>
            <a:rPr lang="es-MX" sz="1100" kern="1200"/>
            <a:t>Desarrollar habilidades que contribuyan a mejorar la toma de decisiones financieras, considerando las necesidades y circunstancias particulares de todas las personas; </a:t>
          </a:r>
          <a:endParaRPr lang="en-US" sz="1100" kern="1200"/>
        </a:p>
      </dsp:txBody>
      <dsp:txXfrm>
        <a:off x="5005500" y="2446617"/>
        <a:ext cx="1800000" cy="1710000"/>
      </dsp:txXfrm>
    </dsp:sp>
    <dsp:sp modelId="{C525B79F-736B-495E-AB93-31A8CCABEB5F}">
      <dsp:nvSpPr>
        <dsp:cNvPr id="0" name=""/>
        <dsp:cNvSpPr/>
      </dsp:nvSpPr>
      <dsp:spPr>
        <a:xfrm>
          <a:off x="7471501" y="1006617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92BAB-1F12-4D47-B440-7542A929E089}">
      <dsp:nvSpPr>
        <dsp:cNvPr id="0" name=""/>
        <dsp:cNvSpPr/>
      </dsp:nvSpPr>
      <dsp:spPr>
        <a:xfrm>
          <a:off x="7705501" y="1240617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0C62D-F4F2-47A3-AC6E-F469812D4920}">
      <dsp:nvSpPr>
        <dsp:cNvPr id="0" name=""/>
        <dsp:cNvSpPr/>
      </dsp:nvSpPr>
      <dsp:spPr>
        <a:xfrm>
          <a:off x="7120501" y="2446617"/>
          <a:ext cx="18000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d. </a:t>
          </a:r>
          <a:r>
            <a:rPr lang="es-MX" sz="1100" kern="1200"/>
            <a:t>Fomentar hábitos de ahorro y planificación de gastos que tengan en cuenta las diversas realidades económicas y financieras, promoviendo la equidad en el ámbito de la economía popular y solidaria en Ecuador; y, </a:t>
          </a:r>
          <a:endParaRPr lang="en-US" sz="1100" kern="1200"/>
        </a:p>
      </dsp:txBody>
      <dsp:txXfrm>
        <a:off x="7120501" y="2446617"/>
        <a:ext cx="1800000" cy="1710000"/>
      </dsp:txXfrm>
    </dsp:sp>
    <dsp:sp modelId="{E0FF8964-9689-41BB-887D-46D39BF45762}">
      <dsp:nvSpPr>
        <dsp:cNvPr id="0" name=""/>
        <dsp:cNvSpPr/>
      </dsp:nvSpPr>
      <dsp:spPr>
        <a:xfrm>
          <a:off x="9586501" y="1006617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FC409B-2DEA-4D83-8E41-97EA1C177711}">
      <dsp:nvSpPr>
        <dsp:cNvPr id="0" name=""/>
        <dsp:cNvSpPr/>
      </dsp:nvSpPr>
      <dsp:spPr>
        <a:xfrm>
          <a:off x="9820501" y="1240617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BCC00-7342-4793-B8BC-30558F8CF329}">
      <dsp:nvSpPr>
        <dsp:cNvPr id="0" name=""/>
        <dsp:cNvSpPr/>
      </dsp:nvSpPr>
      <dsp:spPr>
        <a:xfrm>
          <a:off x="9235501" y="2446617"/>
          <a:ext cx="1800000" cy="171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MX" sz="1100" b="1" kern="1200"/>
            <a:t>e. </a:t>
          </a:r>
          <a:r>
            <a:rPr lang="es-MX" sz="1100" kern="1200"/>
            <a:t>Aumentar la resiliencia financiera para mejorar la capacidad de enfrentarse a eventos atípicos e impredecibles de gran impacto. </a:t>
          </a:r>
          <a:endParaRPr lang="en-US" sz="1100" kern="1200"/>
        </a:p>
      </dsp:txBody>
      <dsp:txXfrm>
        <a:off x="9235501" y="2446617"/>
        <a:ext cx="1800000" cy="171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EC657D9-EF7A-BA54-4128-2D076241EC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BC81764-0AB8-F1E9-3F90-44E834B022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FC8F-C118-4729-940B-382E91E15C46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CB07DE-42F4-7C17-23DD-06B702A365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F9D953-67C9-C99B-C0AC-F94E8700E7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A4F81-852B-48D0-8BE3-9F90296A299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6034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96B7A-3F12-4AD2-8996-9032C2F102D6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88C41-2ACD-4782-B69E-524C52F6FA1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107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88C41-2ACD-4782-B69E-524C52F6FA15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2619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800548-4C0A-44AA-F264-1CB9ED21F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950488-5742-3F68-D92A-7DE0722DE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D676C-1813-3A95-A6CD-AA57491A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800A19-9EAE-33FF-C689-156D9C6C4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A221C8-7616-ACCE-D2E9-FAF4D2B13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969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BE4422-738D-9647-2439-99EC882A5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DEB1626-B2A8-EA35-731C-9F6F60E1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B16C26-4FA0-A5E2-71F3-751A397C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F59FD9-6AAD-0A10-F388-DD3C33BD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235D26-F3E3-F643-2652-08CC1C196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4063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8BC919-93D7-4A9D-6AB0-E4CDA5EBB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A920E27-1BF1-3EF0-A6D2-C662BA445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AF5C1-4C11-7336-8830-704164ACA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6BD212-2B40-1FD7-2769-7F1FBFB5F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4FEB18-5A01-BC4B-E0B9-947350A00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7364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67710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s-E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492443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EC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43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CFDAF-6912-EA6B-ED74-092B98752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821FE-CA99-5C91-F7F6-72254C264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362CB1-A60C-BAD8-D817-F69A4E32F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5F6EC7-4DEA-EF1B-021A-31019BFF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4DDEE7-468E-47E9-8377-066C77FA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455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FB5FE-9250-6AC9-AE3F-37D78AED2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471590-EE23-FE72-1D83-E4E46FEC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1CDDF0-7B25-A788-7D27-383DF20D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1FC5B2-D527-277B-C81A-DB2F0A87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E9CB0-C9B8-EE61-D7E5-88972696E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348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75A674-A8A3-097F-3FD4-D0A64EFCC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9A09D2-4401-D483-76E4-861A5831E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DB1F0B-7106-55AB-F234-906E81A8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956768-8881-F30E-B510-829EF498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DDB6BC-4EBB-B5E4-2BEA-08130745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420E21-864B-4524-3831-3C91B130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070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FF4A-94ED-357E-299C-0A740453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D3C00F-7120-0700-5A32-5532ACCB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E60D40-C612-A5EF-DCC2-4F0260AE8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D79752F-329D-805F-635D-17C1F7056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7031CE0-F2F3-DA4E-66E8-5C48A7E8A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A0AB42-4D11-865C-EA67-2860E590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E5D73A-7116-39C1-4589-07EDEEF6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2BF323F-29E2-5D32-6BDF-B8F00C6F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9831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4F3958-1615-17D4-92EC-6E317BA7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32B2388-53AB-3A63-CFFF-A5099135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574FAC-13BA-A4C9-8536-C46C5A24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7D49D1-AC99-CE95-D1FD-9E5E25C8B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0887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5812C9-E59E-8320-FF23-017BEB2B0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A64A3E-3123-6C58-3D63-4CF244FA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A6408-0354-369A-CCA3-C90AD912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990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B02B9-03D2-BD2F-8D6A-092548BF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49F0A4-4570-E712-AFC8-6B41998FB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FB058C-7C68-4F33-7157-AFF4774E0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245895-AD66-B4A0-430B-9D80A986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BFA47-2D96-993E-C85F-51E3943D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0EE493-E1B6-1E57-FA00-9E8E746D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965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BF700-1258-242B-7C49-BE58FDB3E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B340F8-6227-B78C-E2AA-842935653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F2D036-0D2E-BC20-8459-760C6BD95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2C208-17A1-64DC-0BE7-A17B0271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B30492-D2D5-98D7-88C2-BD2693DE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00FE56-CF03-8BC7-FA55-44775D06C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8414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ACCA7F8-083A-F071-AC96-26B401AA3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C19EAA-BA70-4891-D29E-548D8473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90E2F-FC4C-F0AD-4829-5854A10C1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82F91-2F2D-4428-83B9-D97186A6E033}" type="datetimeFigureOut">
              <a:rPr lang="es-EC" smtClean="0"/>
              <a:t>30/12/2025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F5324D-E40A-BDE5-16BB-A5B7F40D9E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0FAF06-5D12-48A4-9244-E767DF262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D248-4C24-401B-A184-F06A2A38E2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187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6012474-397F-473B-BED8-7BAB6B68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26593B-50B7-98DC-A257-A4D920B95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597" y="3372978"/>
            <a:ext cx="9426806" cy="1424410"/>
          </a:xfrm>
        </p:spPr>
        <p:txBody>
          <a:bodyPr anchor="b">
            <a:normAutofit/>
          </a:bodyPr>
          <a:lstStyle/>
          <a:p>
            <a:r>
              <a:rPr lang="es-EC" sz="4000">
                <a:solidFill>
                  <a:srgbClr val="92D050"/>
                </a:solidFill>
                <a:latin typeface="Arial Black" panose="020B0A04020102020204" pitchFamily="34" charset="0"/>
              </a:rPr>
              <a:t>DERECHOS Y OBLIGACIONES DE LOS USUARIOS FINANCIEROS</a:t>
            </a:r>
            <a:endParaRPr lang="es-EC" sz="4000">
              <a:solidFill>
                <a:srgbClr val="92D050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D7FB18D-7577-4ADC-8C1C-EA27EFD2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48889 h 2231287"/>
              <a:gd name="connsiteX1" fmla="*/ 1643910 w 2347850"/>
              <a:gd name="connsiteY1" fmla="*/ 317582 h 2231287"/>
              <a:gd name="connsiteX2" fmla="*/ 1883217 w 2347850"/>
              <a:gd name="connsiteY2" fmla="*/ 502382 h 2231287"/>
              <a:gd name="connsiteX3" fmla="*/ 2098962 w 2347850"/>
              <a:gd name="connsiteY3" fmla="*/ 1169031 h 2231287"/>
              <a:gd name="connsiteX4" fmla="*/ 2007537 w 2347850"/>
              <a:gd name="connsiteY4" fmla="*/ 1427585 h 2231287"/>
              <a:gd name="connsiteX5" fmla="*/ 1717333 w 2347850"/>
              <a:gd name="connsiteY5" fmla="*/ 1685350 h 2231287"/>
              <a:gd name="connsiteX6" fmla="*/ 1651750 w 2347850"/>
              <a:gd name="connsiteY6" fmla="*/ 1736165 h 2231287"/>
              <a:gd name="connsiteX7" fmla="*/ 1386103 w 2347850"/>
              <a:gd name="connsiteY7" fmla="*/ 1919057 h 2231287"/>
              <a:gd name="connsiteX8" fmla="*/ 1140118 w 2347850"/>
              <a:gd name="connsiteY8" fmla="*/ 1982399 h 2231287"/>
              <a:gd name="connsiteX9" fmla="*/ 757700 w 2347850"/>
              <a:gd name="connsiteY9" fmla="*/ 1882927 h 2231287"/>
              <a:gd name="connsiteX10" fmla="*/ 466832 w 2347850"/>
              <a:gd name="connsiteY10" fmla="*/ 1586002 h 2231287"/>
              <a:gd name="connsiteX11" fmla="*/ 390589 w 2347850"/>
              <a:gd name="connsiteY11" fmla="*/ 1478773 h 2231287"/>
              <a:gd name="connsiteX12" fmla="*/ 248889 w 2347850"/>
              <a:gd name="connsiteY12" fmla="*/ 1169031 h 2231287"/>
              <a:gd name="connsiteX13" fmla="*/ 334714 w 2347850"/>
              <a:gd name="connsiteY13" fmla="*/ 828136 h 2231287"/>
              <a:gd name="connsiteX14" fmla="*/ 574228 w 2347850"/>
              <a:gd name="connsiteY14" fmla="*/ 531378 h 2231287"/>
              <a:gd name="connsiteX15" fmla="*/ 922672 w 2347850"/>
              <a:gd name="connsiteY15" fmla="*/ 324136 h 2231287"/>
              <a:gd name="connsiteX16" fmla="*/ 1313677 w 2347850"/>
              <a:gd name="connsiteY16" fmla="*/ 248889 h 2231287"/>
              <a:gd name="connsiteX17" fmla="*/ 1313677 w 2347850"/>
              <a:gd name="connsiteY17" fmla="*/ 0 h 2231287"/>
              <a:gd name="connsiteX18" fmla="*/ 0 w 2347850"/>
              <a:gd name="connsiteY18" fmla="*/ 1169031 h 2231287"/>
              <a:gd name="connsiteX19" fmla="*/ 260877 w 2347850"/>
              <a:gd name="connsiteY19" fmla="*/ 1725712 h 2231287"/>
              <a:gd name="connsiteX20" fmla="*/ 1140118 w 2347850"/>
              <a:gd name="connsiteY20" fmla="*/ 2231288 h 2231287"/>
              <a:gd name="connsiteX21" fmla="*/ 1805025 w 2347850"/>
              <a:gd name="connsiteY21" fmla="*/ 1932248 h 2231287"/>
              <a:gd name="connsiteX22" fmla="*/ 2347851 w 2347850"/>
              <a:gd name="connsiteY22" fmla="*/ 1169031 h 2231287"/>
              <a:gd name="connsiteX23" fmla="*/ 1313677 w 2347850"/>
              <a:gd name="connsiteY23" fmla="*/ 0 h 2231287"/>
              <a:gd name="connsiteX24" fmla="*/ 1313677 w 2347850"/>
              <a:gd name="connsiteY24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47850" h="2231287">
                <a:moveTo>
                  <a:pt x="1313677" y="248889"/>
                </a:moveTo>
                <a:cubicBezTo>
                  <a:pt x="1434678" y="248889"/>
                  <a:pt x="1545807" y="271994"/>
                  <a:pt x="1643910" y="317582"/>
                </a:cubicBezTo>
                <a:cubicBezTo>
                  <a:pt x="1735543" y="360142"/>
                  <a:pt x="1816017" y="422323"/>
                  <a:pt x="1883217" y="502382"/>
                </a:cubicBezTo>
                <a:cubicBezTo>
                  <a:pt x="2022346" y="668183"/>
                  <a:pt x="2098962" y="904960"/>
                  <a:pt x="2098962" y="1169031"/>
                </a:cubicBezTo>
                <a:cubicBezTo>
                  <a:pt x="2098962" y="1269623"/>
                  <a:pt x="2071626" y="1346945"/>
                  <a:pt x="2007537" y="1427585"/>
                </a:cubicBezTo>
                <a:cubicBezTo>
                  <a:pt x="1938014" y="1515069"/>
                  <a:pt x="1830826" y="1597783"/>
                  <a:pt x="1717333" y="1685350"/>
                </a:cubicBezTo>
                <a:cubicBezTo>
                  <a:pt x="1695970" y="1701819"/>
                  <a:pt x="1673902" y="1718868"/>
                  <a:pt x="1651750" y="1736165"/>
                </a:cubicBezTo>
                <a:cubicBezTo>
                  <a:pt x="1557297" y="1809961"/>
                  <a:pt x="1472136" y="1874672"/>
                  <a:pt x="1386103" y="1919057"/>
                </a:cubicBezTo>
                <a:cubicBezTo>
                  <a:pt x="1302311" y="1962281"/>
                  <a:pt x="1224159" y="1982399"/>
                  <a:pt x="1140118" y="1982399"/>
                </a:cubicBezTo>
                <a:cubicBezTo>
                  <a:pt x="992029" y="1982399"/>
                  <a:pt x="866921" y="1949878"/>
                  <a:pt x="757700" y="1882927"/>
                </a:cubicBezTo>
                <a:cubicBezTo>
                  <a:pt x="654661" y="1819792"/>
                  <a:pt x="559543" y="1722642"/>
                  <a:pt x="466832" y="1586002"/>
                </a:cubicBezTo>
                <a:cubicBezTo>
                  <a:pt x="440616" y="1547383"/>
                  <a:pt x="415188" y="1512497"/>
                  <a:pt x="390589" y="1478773"/>
                </a:cubicBezTo>
                <a:cubicBezTo>
                  <a:pt x="292320" y="1344041"/>
                  <a:pt x="248889" y="1279786"/>
                  <a:pt x="248889" y="1169031"/>
                </a:cubicBezTo>
                <a:cubicBezTo>
                  <a:pt x="248889" y="1053131"/>
                  <a:pt x="277760" y="938435"/>
                  <a:pt x="334714" y="828136"/>
                </a:cubicBezTo>
                <a:cubicBezTo>
                  <a:pt x="390175" y="720740"/>
                  <a:pt x="472972" y="618115"/>
                  <a:pt x="574228" y="531378"/>
                </a:cubicBezTo>
                <a:cubicBezTo>
                  <a:pt x="675609" y="444515"/>
                  <a:pt x="796112" y="372835"/>
                  <a:pt x="922672" y="324136"/>
                </a:cubicBezTo>
                <a:cubicBezTo>
                  <a:pt x="1050601" y="274898"/>
                  <a:pt x="1185831" y="248889"/>
                  <a:pt x="1313677" y="248889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08127CB-E3FE-4DDE-86C6-8448A8C3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61279" y="853059"/>
            <a:ext cx="2347850" cy="2231287"/>
          </a:xfrm>
          <a:custGeom>
            <a:avLst/>
            <a:gdLst>
              <a:gd name="connsiteX0" fmla="*/ 1313677 w 2347850"/>
              <a:gd name="connsiteY0" fmla="*/ 207407 h 2231287"/>
              <a:gd name="connsiteX1" fmla="*/ 1661416 w 2347850"/>
              <a:gd name="connsiteY1" fmla="*/ 279958 h 2231287"/>
              <a:gd name="connsiteX2" fmla="*/ 1915033 w 2347850"/>
              <a:gd name="connsiteY2" fmla="*/ 475709 h 2231287"/>
              <a:gd name="connsiteX3" fmla="*/ 2140444 w 2347850"/>
              <a:gd name="connsiteY3" fmla="*/ 1169031 h 2231287"/>
              <a:gd name="connsiteX4" fmla="*/ 2040017 w 2347850"/>
              <a:gd name="connsiteY4" fmla="*/ 1453386 h 2231287"/>
              <a:gd name="connsiteX5" fmla="*/ 1742678 w 2347850"/>
              <a:gd name="connsiteY5" fmla="*/ 1718162 h 2231287"/>
              <a:gd name="connsiteX6" fmla="*/ 1677303 w 2347850"/>
              <a:gd name="connsiteY6" fmla="*/ 1768811 h 2231287"/>
              <a:gd name="connsiteX7" fmla="*/ 1140118 w 2347850"/>
              <a:gd name="connsiteY7" fmla="*/ 2023881 h 2231287"/>
              <a:gd name="connsiteX8" fmla="*/ 432486 w 2347850"/>
              <a:gd name="connsiteY8" fmla="*/ 1609273 h 2231287"/>
              <a:gd name="connsiteX9" fmla="*/ 357072 w 2347850"/>
              <a:gd name="connsiteY9" fmla="*/ 1503205 h 2231287"/>
              <a:gd name="connsiteX10" fmla="*/ 207407 w 2347850"/>
              <a:gd name="connsiteY10" fmla="*/ 1169031 h 2231287"/>
              <a:gd name="connsiteX11" fmla="*/ 297837 w 2347850"/>
              <a:gd name="connsiteY11" fmla="*/ 809137 h 2231287"/>
              <a:gd name="connsiteX12" fmla="*/ 547223 w 2347850"/>
              <a:gd name="connsiteY12" fmla="*/ 499893 h 2231287"/>
              <a:gd name="connsiteX13" fmla="*/ 907780 w 2347850"/>
              <a:gd name="connsiteY13" fmla="*/ 285434 h 2231287"/>
              <a:gd name="connsiteX14" fmla="*/ 1313677 w 2347850"/>
              <a:gd name="connsiteY14" fmla="*/ 207407 h 2231287"/>
              <a:gd name="connsiteX15" fmla="*/ 1313677 w 2347850"/>
              <a:gd name="connsiteY15" fmla="*/ 0 h 2231287"/>
              <a:gd name="connsiteX16" fmla="*/ 0 w 2347850"/>
              <a:gd name="connsiteY16" fmla="*/ 1169031 h 2231287"/>
              <a:gd name="connsiteX17" fmla="*/ 260877 w 2347850"/>
              <a:gd name="connsiteY17" fmla="*/ 1725712 h 2231287"/>
              <a:gd name="connsiteX18" fmla="*/ 1140118 w 2347850"/>
              <a:gd name="connsiteY18" fmla="*/ 2231288 h 2231287"/>
              <a:gd name="connsiteX19" fmla="*/ 1805025 w 2347850"/>
              <a:gd name="connsiteY19" fmla="*/ 1932248 h 2231287"/>
              <a:gd name="connsiteX20" fmla="*/ 2347851 w 2347850"/>
              <a:gd name="connsiteY20" fmla="*/ 1169031 h 2231287"/>
              <a:gd name="connsiteX21" fmla="*/ 1313677 w 2347850"/>
              <a:gd name="connsiteY21" fmla="*/ 0 h 2231287"/>
              <a:gd name="connsiteX22" fmla="*/ 1313677 w 2347850"/>
              <a:gd name="connsiteY22" fmla="*/ 0 h 223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347850" h="2231287">
                <a:moveTo>
                  <a:pt x="1313677" y="207407"/>
                </a:moveTo>
                <a:cubicBezTo>
                  <a:pt x="1440776" y="207407"/>
                  <a:pt x="1557753" y="231840"/>
                  <a:pt x="1661416" y="279958"/>
                </a:cubicBezTo>
                <a:cubicBezTo>
                  <a:pt x="1758565" y="325090"/>
                  <a:pt x="1843893" y="390963"/>
                  <a:pt x="1915033" y="475709"/>
                </a:cubicBezTo>
                <a:cubicBezTo>
                  <a:pt x="2060384" y="648978"/>
                  <a:pt x="2140444" y="895211"/>
                  <a:pt x="2140444" y="1169031"/>
                </a:cubicBezTo>
                <a:cubicBezTo>
                  <a:pt x="2140444" y="1278293"/>
                  <a:pt x="2109457" y="1365985"/>
                  <a:pt x="2040017" y="1453386"/>
                </a:cubicBezTo>
                <a:cubicBezTo>
                  <a:pt x="1967383" y="1544811"/>
                  <a:pt x="1858245" y="1629019"/>
                  <a:pt x="1742678" y="1718162"/>
                </a:cubicBezTo>
                <a:cubicBezTo>
                  <a:pt x="1721356" y="1734589"/>
                  <a:pt x="1699330" y="1751596"/>
                  <a:pt x="1677303" y="1768811"/>
                </a:cubicBezTo>
                <a:cubicBezTo>
                  <a:pt x="1480142" y="1922873"/>
                  <a:pt x="1336242" y="2023881"/>
                  <a:pt x="1140118" y="2023881"/>
                </a:cubicBezTo>
                <a:cubicBezTo>
                  <a:pt x="841286" y="2023881"/>
                  <a:pt x="629647" y="1899893"/>
                  <a:pt x="432486" y="1609273"/>
                </a:cubicBezTo>
                <a:cubicBezTo>
                  <a:pt x="406684" y="1571235"/>
                  <a:pt x="381464" y="1536639"/>
                  <a:pt x="357072" y="1503205"/>
                </a:cubicBezTo>
                <a:cubicBezTo>
                  <a:pt x="255982" y="1364616"/>
                  <a:pt x="207407" y="1292521"/>
                  <a:pt x="207407" y="1169031"/>
                </a:cubicBezTo>
                <a:cubicBezTo>
                  <a:pt x="207407" y="1046453"/>
                  <a:pt x="237855" y="925369"/>
                  <a:pt x="297837" y="809137"/>
                </a:cubicBezTo>
                <a:cubicBezTo>
                  <a:pt x="356533" y="695437"/>
                  <a:pt x="440450" y="591360"/>
                  <a:pt x="547223" y="499893"/>
                </a:cubicBezTo>
                <a:cubicBezTo>
                  <a:pt x="652172" y="409961"/>
                  <a:pt x="776823" y="335792"/>
                  <a:pt x="907780" y="285434"/>
                </a:cubicBezTo>
                <a:cubicBezTo>
                  <a:pt x="1042305" y="233624"/>
                  <a:pt x="1178903" y="207407"/>
                  <a:pt x="1313677" y="207407"/>
                </a:cubicBezTo>
                <a:moveTo>
                  <a:pt x="1313677" y="0"/>
                </a:moveTo>
                <a:cubicBezTo>
                  <a:pt x="661505" y="0"/>
                  <a:pt x="0" y="523372"/>
                  <a:pt x="0" y="1169031"/>
                </a:cubicBezTo>
                <a:cubicBezTo>
                  <a:pt x="0" y="1411158"/>
                  <a:pt x="134276" y="1539128"/>
                  <a:pt x="260877" y="1725712"/>
                </a:cubicBezTo>
                <a:cubicBezTo>
                  <a:pt x="471852" y="2036698"/>
                  <a:pt x="734927" y="2231288"/>
                  <a:pt x="1140118" y="2231288"/>
                </a:cubicBezTo>
                <a:cubicBezTo>
                  <a:pt x="1413356" y="2231288"/>
                  <a:pt x="1605540" y="2088135"/>
                  <a:pt x="1805025" y="1932248"/>
                </a:cubicBezTo>
                <a:cubicBezTo>
                  <a:pt x="2078885" y="1718245"/>
                  <a:pt x="2347851" y="1542613"/>
                  <a:pt x="2347851" y="1169031"/>
                </a:cubicBezTo>
                <a:cubicBezTo>
                  <a:pt x="2347851" y="523372"/>
                  <a:pt x="1962032" y="0"/>
                  <a:pt x="1313677" y="0"/>
                </a:cubicBezTo>
                <a:lnTo>
                  <a:pt x="1313677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6C4F2D5-541D-4032-8CC7-49992771D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55058" y="853059"/>
            <a:ext cx="2354072" cy="2246726"/>
          </a:xfrm>
          <a:custGeom>
            <a:avLst/>
            <a:gdLst>
              <a:gd name="connsiteX0" fmla="*/ 0 w 2360305"/>
              <a:gd name="connsiteY0" fmla="*/ 1176076 h 2262110"/>
              <a:gd name="connsiteX1" fmla="*/ 23022 w 2360305"/>
              <a:gd name="connsiteY1" fmla="*/ 955271 h 2262110"/>
              <a:gd name="connsiteX2" fmla="*/ 92213 w 2360305"/>
              <a:gd name="connsiteY2" fmla="*/ 743715 h 2262110"/>
              <a:gd name="connsiteX3" fmla="*/ 351638 w 2360305"/>
              <a:gd name="connsiteY3" fmla="*/ 384444 h 2262110"/>
              <a:gd name="connsiteX4" fmla="*/ 523662 w 2360305"/>
              <a:gd name="connsiteY4" fmla="*/ 243698 h 2262110"/>
              <a:gd name="connsiteX5" fmla="*/ 715929 w 2360305"/>
              <a:gd name="connsiteY5" fmla="*/ 131946 h 2262110"/>
              <a:gd name="connsiteX6" fmla="*/ 1142731 w 2360305"/>
              <a:gd name="connsiteY6" fmla="*/ 8705 h 2262110"/>
              <a:gd name="connsiteX7" fmla="*/ 1366109 w 2360305"/>
              <a:gd name="connsiteY7" fmla="*/ 2192 h 2262110"/>
              <a:gd name="connsiteX8" fmla="*/ 1587579 w 2360305"/>
              <a:gd name="connsiteY8" fmla="*/ 36581 h 2262110"/>
              <a:gd name="connsiteX9" fmla="*/ 1798304 w 2360305"/>
              <a:gd name="connsiteY9" fmla="*/ 116391 h 2262110"/>
              <a:gd name="connsiteX10" fmla="*/ 1985013 w 2360305"/>
              <a:gd name="connsiteY10" fmla="*/ 243283 h 2262110"/>
              <a:gd name="connsiteX11" fmla="*/ 2134304 w 2360305"/>
              <a:gd name="connsiteY11" fmla="*/ 411407 h 2262110"/>
              <a:gd name="connsiteX12" fmla="*/ 2150399 w 2360305"/>
              <a:gd name="connsiteY12" fmla="*/ 434388 h 2262110"/>
              <a:gd name="connsiteX13" fmla="*/ 2165830 w 2360305"/>
              <a:gd name="connsiteY13" fmla="*/ 457783 h 2262110"/>
              <a:gd name="connsiteX14" fmla="*/ 2180805 w 2360305"/>
              <a:gd name="connsiteY14" fmla="*/ 481428 h 2262110"/>
              <a:gd name="connsiteX15" fmla="*/ 2195241 w 2360305"/>
              <a:gd name="connsiteY15" fmla="*/ 505404 h 2262110"/>
              <a:gd name="connsiteX16" fmla="*/ 2247964 w 2360305"/>
              <a:gd name="connsiteY16" fmla="*/ 604047 h 2262110"/>
              <a:gd name="connsiteX17" fmla="*/ 2320141 w 2360305"/>
              <a:gd name="connsiteY17" fmla="*/ 814773 h 2262110"/>
              <a:gd name="connsiteX18" fmla="*/ 2337066 w 2360305"/>
              <a:gd name="connsiteY18" fmla="*/ 924408 h 2262110"/>
              <a:gd name="connsiteX19" fmla="*/ 2348058 w 2360305"/>
              <a:gd name="connsiteY19" fmla="*/ 1034127 h 2262110"/>
              <a:gd name="connsiteX20" fmla="*/ 2356811 w 2360305"/>
              <a:gd name="connsiteY20" fmla="*/ 1143845 h 2262110"/>
              <a:gd name="connsiteX21" fmla="*/ 2358595 w 2360305"/>
              <a:gd name="connsiteY21" fmla="*/ 1171348 h 2262110"/>
              <a:gd name="connsiteX22" fmla="*/ 2359383 w 2360305"/>
              <a:gd name="connsiteY22" fmla="*/ 1185493 h 2262110"/>
              <a:gd name="connsiteX23" fmla="*/ 2359963 w 2360305"/>
              <a:gd name="connsiteY23" fmla="*/ 1199887 h 2262110"/>
              <a:gd name="connsiteX24" fmla="*/ 2359175 w 2360305"/>
              <a:gd name="connsiteY24" fmla="*/ 1257878 h 2262110"/>
              <a:gd name="connsiteX25" fmla="*/ 2300106 w 2360305"/>
              <a:gd name="connsiteY25" fmla="*/ 1485653 h 2262110"/>
              <a:gd name="connsiteX26" fmla="*/ 2168817 w 2360305"/>
              <a:gd name="connsiteY26" fmla="*/ 1679081 h 2262110"/>
              <a:gd name="connsiteX27" fmla="*/ 2088799 w 2360305"/>
              <a:gd name="connsiteY27" fmla="*/ 1759721 h 2262110"/>
              <a:gd name="connsiteX28" fmla="*/ 2005380 w 2360305"/>
              <a:gd name="connsiteY28" fmla="*/ 1833018 h 2262110"/>
              <a:gd name="connsiteX29" fmla="*/ 1835928 w 2360305"/>
              <a:gd name="connsiteY29" fmla="*/ 1965095 h 2262110"/>
              <a:gd name="connsiteX30" fmla="*/ 1793285 w 2360305"/>
              <a:gd name="connsiteY30" fmla="*/ 1997326 h 2262110"/>
              <a:gd name="connsiteX31" fmla="*/ 1749481 w 2360305"/>
              <a:gd name="connsiteY31" fmla="*/ 2029765 h 2262110"/>
              <a:gd name="connsiteX32" fmla="*/ 1704598 w 2360305"/>
              <a:gd name="connsiteY32" fmla="*/ 2061789 h 2262110"/>
              <a:gd name="connsiteX33" fmla="*/ 1658304 w 2360305"/>
              <a:gd name="connsiteY33" fmla="*/ 2092900 h 2262110"/>
              <a:gd name="connsiteX34" fmla="*/ 1561113 w 2360305"/>
              <a:gd name="connsiteY34" fmla="*/ 2151306 h 2262110"/>
              <a:gd name="connsiteX35" fmla="*/ 1456580 w 2360305"/>
              <a:gd name="connsiteY35" fmla="*/ 2200959 h 2262110"/>
              <a:gd name="connsiteX36" fmla="*/ 1229096 w 2360305"/>
              <a:gd name="connsiteY36" fmla="*/ 2258079 h 2262110"/>
              <a:gd name="connsiteX37" fmla="*/ 1170524 w 2360305"/>
              <a:gd name="connsiteY37" fmla="*/ 2261771 h 2262110"/>
              <a:gd name="connsiteX38" fmla="*/ 1155881 w 2360305"/>
              <a:gd name="connsiteY38" fmla="*/ 2262103 h 2262110"/>
              <a:gd name="connsiteX39" fmla="*/ 1141280 w 2360305"/>
              <a:gd name="connsiteY39" fmla="*/ 2262020 h 2262110"/>
              <a:gd name="connsiteX40" fmla="*/ 1126720 w 2360305"/>
              <a:gd name="connsiteY40" fmla="*/ 2261854 h 2262110"/>
              <a:gd name="connsiteX41" fmla="*/ 1112574 w 2360305"/>
              <a:gd name="connsiteY41" fmla="*/ 2261314 h 2262110"/>
              <a:gd name="connsiteX42" fmla="*/ 999579 w 2360305"/>
              <a:gd name="connsiteY42" fmla="*/ 2252313 h 2262110"/>
              <a:gd name="connsiteX43" fmla="*/ 887289 w 2360305"/>
              <a:gd name="connsiteY43" fmla="*/ 2232485 h 2262110"/>
              <a:gd name="connsiteX44" fmla="*/ 776989 w 2360305"/>
              <a:gd name="connsiteY44" fmla="*/ 2201415 h 2262110"/>
              <a:gd name="connsiteX45" fmla="*/ 565849 w 2360305"/>
              <a:gd name="connsiteY45" fmla="*/ 2107999 h 2262110"/>
              <a:gd name="connsiteX46" fmla="*/ 387893 w 2360305"/>
              <a:gd name="connsiteY46" fmla="*/ 1962565 h 2262110"/>
              <a:gd name="connsiteX47" fmla="*/ 315757 w 2360305"/>
              <a:gd name="connsiteY47" fmla="*/ 1875039 h 2262110"/>
              <a:gd name="connsiteX48" fmla="*/ 252747 w 2360305"/>
              <a:gd name="connsiteY48" fmla="*/ 1782369 h 2262110"/>
              <a:gd name="connsiteX49" fmla="*/ 238021 w 2360305"/>
              <a:gd name="connsiteY49" fmla="*/ 1758766 h 2262110"/>
              <a:gd name="connsiteX50" fmla="*/ 223958 w 2360305"/>
              <a:gd name="connsiteY50" fmla="*/ 1735869 h 2262110"/>
              <a:gd name="connsiteX51" fmla="*/ 196207 w 2360305"/>
              <a:gd name="connsiteY51" fmla="*/ 1691484 h 2262110"/>
              <a:gd name="connsiteX52" fmla="*/ 138714 w 2360305"/>
              <a:gd name="connsiteY52" fmla="*/ 1600805 h 2262110"/>
              <a:gd name="connsiteX53" fmla="*/ 82590 w 2360305"/>
              <a:gd name="connsiteY53" fmla="*/ 1504942 h 2262110"/>
              <a:gd name="connsiteX54" fmla="*/ 57286 w 2360305"/>
              <a:gd name="connsiteY54" fmla="*/ 1454127 h 2262110"/>
              <a:gd name="connsiteX55" fmla="*/ 35799 w 2360305"/>
              <a:gd name="connsiteY55" fmla="*/ 1400947 h 2262110"/>
              <a:gd name="connsiteX56" fmla="*/ 19330 w 2360305"/>
              <a:gd name="connsiteY56" fmla="*/ 1345777 h 2262110"/>
              <a:gd name="connsiteX57" fmla="*/ 13191 w 2360305"/>
              <a:gd name="connsiteY57" fmla="*/ 1317653 h 2262110"/>
              <a:gd name="connsiteX58" fmla="*/ 10495 w 2360305"/>
              <a:gd name="connsiteY58" fmla="*/ 1303549 h 2262110"/>
              <a:gd name="connsiteX59" fmla="*/ 8255 w 2360305"/>
              <a:gd name="connsiteY59" fmla="*/ 1289404 h 2262110"/>
              <a:gd name="connsiteX60" fmla="*/ 0 w 2360305"/>
              <a:gd name="connsiteY60" fmla="*/ 1176076 h 2262110"/>
              <a:gd name="connsiteX61" fmla="*/ 67573 w 2360305"/>
              <a:gd name="connsiteY61" fmla="*/ 1176076 h 2262110"/>
              <a:gd name="connsiteX62" fmla="*/ 79105 w 2360305"/>
              <a:gd name="connsiteY62" fmla="*/ 1275715 h 2262110"/>
              <a:gd name="connsiteX63" fmla="*/ 113161 w 2360305"/>
              <a:gd name="connsiteY63" fmla="*/ 1368924 h 2262110"/>
              <a:gd name="connsiteX64" fmla="*/ 136930 w 2360305"/>
              <a:gd name="connsiteY64" fmla="*/ 1412811 h 2262110"/>
              <a:gd name="connsiteX65" fmla="*/ 164225 w 2360305"/>
              <a:gd name="connsiteY65" fmla="*/ 1455288 h 2262110"/>
              <a:gd name="connsiteX66" fmla="*/ 227277 w 2360305"/>
              <a:gd name="connsiteY66" fmla="*/ 1537380 h 2262110"/>
              <a:gd name="connsiteX67" fmla="*/ 295514 w 2360305"/>
              <a:gd name="connsiteY67" fmla="*/ 1620094 h 2262110"/>
              <a:gd name="connsiteX68" fmla="*/ 329446 w 2360305"/>
              <a:gd name="connsiteY68" fmla="*/ 1663276 h 2262110"/>
              <a:gd name="connsiteX69" fmla="*/ 345748 w 2360305"/>
              <a:gd name="connsiteY69" fmla="*/ 1684473 h 2262110"/>
              <a:gd name="connsiteX70" fmla="*/ 361718 w 2360305"/>
              <a:gd name="connsiteY70" fmla="*/ 1704758 h 2262110"/>
              <a:gd name="connsiteX71" fmla="*/ 498939 w 2360305"/>
              <a:gd name="connsiteY71" fmla="*/ 1854672 h 2262110"/>
              <a:gd name="connsiteX72" fmla="*/ 571905 w 2360305"/>
              <a:gd name="connsiteY72" fmla="*/ 1922121 h 2262110"/>
              <a:gd name="connsiteX73" fmla="*/ 648314 w 2360305"/>
              <a:gd name="connsiteY73" fmla="*/ 1984301 h 2262110"/>
              <a:gd name="connsiteX74" fmla="*/ 819010 w 2360305"/>
              <a:gd name="connsiteY74" fmla="*/ 2082654 h 2262110"/>
              <a:gd name="connsiteX75" fmla="*/ 914500 w 2360305"/>
              <a:gd name="connsiteY75" fmla="*/ 2110446 h 2262110"/>
              <a:gd name="connsiteX76" fmla="*/ 938974 w 2360305"/>
              <a:gd name="connsiteY76" fmla="*/ 2115341 h 2262110"/>
              <a:gd name="connsiteX77" fmla="*/ 963656 w 2360305"/>
              <a:gd name="connsiteY77" fmla="*/ 2119448 h 2262110"/>
              <a:gd name="connsiteX78" fmla="*/ 1013475 w 2360305"/>
              <a:gd name="connsiteY78" fmla="*/ 2125338 h 2262110"/>
              <a:gd name="connsiteX79" fmla="*/ 1038530 w 2360305"/>
              <a:gd name="connsiteY79" fmla="*/ 2127246 h 2262110"/>
              <a:gd name="connsiteX80" fmla="*/ 1063668 w 2360305"/>
              <a:gd name="connsiteY80" fmla="*/ 2128574 h 2262110"/>
              <a:gd name="connsiteX81" fmla="*/ 1088888 w 2360305"/>
              <a:gd name="connsiteY81" fmla="*/ 2129155 h 2262110"/>
              <a:gd name="connsiteX82" fmla="*/ 1114151 w 2360305"/>
              <a:gd name="connsiteY82" fmla="*/ 2129030 h 2262110"/>
              <a:gd name="connsiteX83" fmla="*/ 1126803 w 2360305"/>
              <a:gd name="connsiteY83" fmla="*/ 2128906 h 2262110"/>
              <a:gd name="connsiteX84" fmla="*/ 1138998 w 2360305"/>
              <a:gd name="connsiteY84" fmla="*/ 2128366 h 2262110"/>
              <a:gd name="connsiteX85" fmla="*/ 1151152 w 2360305"/>
              <a:gd name="connsiteY85" fmla="*/ 2127744 h 2262110"/>
              <a:gd name="connsiteX86" fmla="*/ 1163265 w 2360305"/>
              <a:gd name="connsiteY86" fmla="*/ 2126749 h 2262110"/>
              <a:gd name="connsiteX87" fmla="*/ 1211300 w 2360305"/>
              <a:gd name="connsiteY87" fmla="*/ 2120817 h 2262110"/>
              <a:gd name="connsiteX88" fmla="*/ 1394275 w 2360305"/>
              <a:gd name="connsiteY88" fmla="*/ 2060752 h 2262110"/>
              <a:gd name="connsiteX89" fmla="*/ 1563312 w 2360305"/>
              <a:gd name="connsiteY89" fmla="*/ 1955430 h 2262110"/>
              <a:gd name="connsiteX90" fmla="*/ 1604296 w 2360305"/>
              <a:gd name="connsiteY90" fmla="*/ 1924485 h 2262110"/>
              <a:gd name="connsiteX91" fmla="*/ 1645279 w 2360305"/>
              <a:gd name="connsiteY91" fmla="*/ 1892503 h 2262110"/>
              <a:gd name="connsiteX92" fmla="*/ 1728284 w 2360305"/>
              <a:gd name="connsiteY92" fmla="*/ 1826132 h 2262110"/>
              <a:gd name="connsiteX93" fmla="*/ 1898897 w 2360305"/>
              <a:gd name="connsiteY93" fmla="*/ 1697664 h 2262110"/>
              <a:gd name="connsiteX94" fmla="*/ 2057854 w 2360305"/>
              <a:gd name="connsiteY94" fmla="*/ 1569901 h 2262110"/>
              <a:gd name="connsiteX95" fmla="*/ 2184953 w 2360305"/>
              <a:gd name="connsiteY95" fmla="*/ 1423472 h 2262110"/>
              <a:gd name="connsiteX96" fmla="*/ 2228260 w 2360305"/>
              <a:gd name="connsiteY96" fmla="*/ 1338352 h 2262110"/>
              <a:gd name="connsiteX97" fmla="*/ 2254642 w 2360305"/>
              <a:gd name="connsiteY97" fmla="*/ 1245350 h 2262110"/>
              <a:gd name="connsiteX98" fmla="*/ 2261943 w 2360305"/>
              <a:gd name="connsiteY98" fmla="*/ 1196568 h 2262110"/>
              <a:gd name="connsiteX99" fmla="*/ 2263146 w 2360305"/>
              <a:gd name="connsiteY99" fmla="*/ 1184207 h 2262110"/>
              <a:gd name="connsiteX100" fmla="*/ 2264058 w 2360305"/>
              <a:gd name="connsiteY100" fmla="*/ 1171596 h 2262110"/>
              <a:gd name="connsiteX101" fmla="*/ 2265386 w 2360305"/>
              <a:gd name="connsiteY101" fmla="*/ 1145546 h 2262110"/>
              <a:gd name="connsiteX102" fmla="*/ 2263104 w 2360305"/>
              <a:gd name="connsiteY102" fmla="*/ 1041386 h 2262110"/>
              <a:gd name="connsiteX103" fmla="*/ 2248461 w 2360305"/>
              <a:gd name="connsiteY103" fmla="*/ 938512 h 2262110"/>
              <a:gd name="connsiteX104" fmla="*/ 2223614 w 2360305"/>
              <a:gd name="connsiteY104" fmla="*/ 838127 h 2262110"/>
              <a:gd name="connsiteX105" fmla="*/ 2159442 w 2360305"/>
              <a:gd name="connsiteY105" fmla="*/ 643371 h 2262110"/>
              <a:gd name="connsiteX106" fmla="*/ 2115721 w 2360305"/>
              <a:gd name="connsiteY106" fmla="*/ 550909 h 2262110"/>
              <a:gd name="connsiteX107" fmla="*/ 2102986 w 2360305"/>
              <a:gd name="connsiteY107" fmla="*/ 528758 h 2262110"/>
              <a:gd name="connsiteX108" fmla="*/ 2089587 w 2360305"/>
              <a:gd name="connsiteY108" fmla="*/ 507022 h 2262110"/>
              <a:gd name="connsiteX109" fmla="*/ 2075401 w 2360305"/>
              <a:gd name="connsiteY109" fmla="*/ 485783 h 2262110"/>
              <a:gd name="connsiteX110" fmla="*/ 2060592 w 2360305"/>
              <a:gd name="connsiteY110" fmla="*/ 465001 h 2262110"/>
              <a:gd name="connsiteX111" fmla="*/ 1920384 w 2360305"/>
              <a:gd name="connsiteY111" fmla="*/ 318696 h 2262110"/>
              <a:gd name="connsiteX112" fmla="*/ 1751596 w 2360305"/>
              <a:gd name="connsiteY112" fmla="*/ 208438 h 2262110"/>
              <a:gd name="connsiteX113" fmla="*/ 1561653 w 2360305"/>
              <a:gd name="connsiteY113" fmla="*/ 139206 h 2262110"/>
              <a:gd name="connsiteX114" fmla="*/ 1360094 w 2360305"/>
              <a:gd name="connsiteY114" fmla="*/ 110501 h 2262110"/>
              <a:gd name="connsiteX115" fmla="*/ 1155840 w 2360305"/>
              <a:gd name="connsiteY115" fmla="*/ 117801 h 2262110"/>
              <a:gd name="connsiteX116" fmla="*/ 955360 w 2360305"/>
              <a:gd name="connsiteY116" fmla="*/ 159946 h 2262110"/>
              <a:gd name="connsiteX117" fmla="*/ 763591 w 2360305"/>
              <a:gd name="connsiteY117" fmla="*/ 233286 h 2262110"/>
              <a:gd name="connsiteX118" fmla="*/ 420912 w 2360305"/>
              <a:gd name="connsiteY118" fmla="*/ 458613 h 2262110"/>
              <a:gd name="connsiteX119" fmla="*/ 280830 w 2360305"/>
              <a:gd name="connsiteY119" fmla="*/ 608983 h 2262110"/>
              <a:gd name="connsiteX120" fmla="*/ 170074 w 2360305"/>
              <a:gd name="connsiteY120" fmla="*/ 781671 h 2262110"/>
              <a:gd name="connsiteX121" fmla="*/ 94910 w 2360305"/>
              <a:gd name="connsiteY121" fmla="*/ 972568 h 2262110"/>
              <a:gd name="connsiteX122" fmla="*/ 67573 w 2360305"/>
              <a:gd name="connsiteY122" fmla="*/ 1176076 h 226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360305" h="2262110">
                <a:moveTo>
                  <a:pt x="0" y="1176076"/>
                </a:moveTo>
                <a:cubicBezTo>
                  <a:pt x="207" y="1102032"/>
                  <a:pt x="7923" y="1027988"/>
                  <a:pt x="23022" y="955271"/>
                </a:cubicBezTo>
                <a:cubicBezTo>
                  <a:pt x="38080" y="882595"/>
                  <a:pt x="61144" y="811330"/>
                  <a:pt x="92213" y="743715"/>
                </a:cubicBezTo>
                <a:cubicBezTo>
                  <a:pt x="154643" y="608486"/>
                  <a:pt x="245114" y="487484"/>
                  <a:pt x="351638" y="384444"/>
                </a:cubicBezTo>
                <a:cubicBezTo>
                  <a:pt x="405025" y="332924"/>
                  <a:pt x="462726" y="285926"/>
                  <a:pt x="523662" y="243698"/>
                </a:cubicBezTo>
                <a:cubicBezTo>
                  <a:pt x="584681" y="201511"/>
                  <a:pt x="648895" y="163929"/>
                  <a:pt x="715929" y="131946"/>
                </a:cubicBezTo>
                <a:cubicBezTo>
                  <a:pt x="850163" y="68438"/>
                  <a:pt x="994684" y="26459"/>
                  <a:pt x="1142731" y="8705"/>
                </a:cubicBezTo>
                <a:cubicBezTo>
                  <a:pt x="1216734" y="-48"/>
                  <a:pt x="1291816" y="-2163"/>
                  <a:pt x="1366109" y="2192"/>
                </a:cubicBezTo>
                <a:cubicBezTo>
                  <a:pt x="1440527" y="6714"/>
                  <a:pt x="1514903" y="17789"/>
                  <a:pt x="1587579" y="36581"/>
                </a:cubicBezTo>
                <a:cubicBezTo>
                  <a:pt x="1660254" y="55330"/>
                  <a:pt x="1731229" y="81878"/>
                  <a:pt x="1798304" y="116391"/>
                </a:cubicBezTo>
                <a:cubicBezTo>
                  <a:pt x="1865297" y="150903"/>
                  <a:pt x="1928722" y="193090"/>
                  <a:pt x="1985013" y="243283"/>
                </a:cubicBezTo>
                <a:cubicBezTo>
                  <a:pt x="2041344" y="293434"/>
                  <a:pt x="2090873" y="350554"/>
                  <a:pt x="2134304" y="411407"/>
                </a:cubicBezTo>
                <a:lnTo>
                  <a:pt x="2150399" y="434388"/>
                </a:lnTo>
                <a:lnTo>
                  <a:pt x="2165830" y="457783"/>
                </a:lnTo>
                <a:cubicBezTo>
                  <a:pt x="2170808" y="465665"/>
                  <a:pt x="2175910" y="473505"/>
                  <a:pt x="2180805" y="481428"/>
                </a:cubicBezTo>
                <a:lnTo>
                  <a:pt x="2195241" y="505404"/>
                </a:lnTo>
                <a:cubicBezTo>
                  <a:pt x="2214115" y="537594"/>
                  <a:pt x="2231910" y="570406"/>
                  <a:pt x="2247964" y="604047"/>
                </a:cubicBezTo>
                <a:cubicBezTo>
                  <a:pt x="2280153" y="671330"/>
                  <a:pt x="2304959" y="742139"/>
                  <a:pt x="2320141" y="814773"/>
                </a:cubicBezTo>
                <a:cubicBezTo>
                  <a:pt x="2327691" y="851111"/>
                  <a:pt x="2332959" y="887739"/>
                  <a:pt x="2337066" y="924408"/>
                </a:cubicBezTo>
                <a:cubicBezTo>
                  <a:pt x="2341255" y="961037"/>
                  <a:pt x="2344615" y="997623"/>
                  <a:pt x="2348058" y="1034127"/>
                </a:cubicBezTo>
                <a:cubicBezTo>
                  <a:pt x="2351336" y="1070672"/>
                  <a:pt x="2354239" y="1107217"/>
                  <a:pt x="2356811" y="1143845"/>
                </a:cubicBezTo>
                <a:lnTo>
                  <a:pt x="2358595" y="1171348"/>
                </a:lnTo>
                <a:cubicBezTo>
                  <a:pt x="2358926" y="1175869"/>
                  <a:pt x="2359134" y="1180722"/>
                  <a:pt x="2359383" y="1185493"/>
                </a:cubicBezTo>
                <a:cubicBezTo>
                  <a:pt x="2359632" y="1190263"/>
                  <a:pt x="2359881" y="1195075"/>
                  <a:pt x="2359963" y="1199887"/>
                </a:cubicBezTo>
                <a:cubicBezTo>
                  <a:pt x="2360586" y="1219093"/>
                  <a:pt x="2360378" y="1238465"/>
                  <a:pt x="2359175" y="1257878"/>
                </a:cubicBezTo>
                <a:cubicBezTo>
                  <a:pt x="2354695" y="1335573"/>
                  <a:pt x="2333830" y="1413848"/>
                  <a:pt x="2300106" y="1485653"/>
                </a:cubicBezTo>
                <a:cubicBezTo>
                  <a:pt x="2266464" y="1557664"/>
                  <a:pt x="2220088" y="1622293"/>
                  <a:pt x="2168817" y="1679081"/>
                </a:cubicBezTo>
                <a:cubicBezTo>
                  <a:pt x="2143181" y="1707578"/>
                  <a:pt x="2116260" y="1734292"/>
                  <a:pt x="2088799" y="1759721"/>
                </a:cubicBezTo>
                <a:cubicBezTo>
                  <a:pt x="2061338" y="1785149"/>
                  <a:pt x="2033504" y="1809623"/>
                  <a:pt x="2005380" y="1833018"/>
                </a:cubicBezTo>
                <a:cubicBezTo>
                  <a:pt x="1949256" y="1880017"/>
                  <a:pt x="1891887" y="1922867"/>
                  <a:pt x="1835928" y="1965095"/>
                </a:cubicBezTo>
                <a:lnTo>
                  <a:pt x="1793285" y="1997326"/>
                </a:lnTo>
                <a:cubicBezTo>
                  <a:pt x="1778850" y="2008153"/>
                  <a:pt x="1764290" y="2019063"/>
                  <a:pt x="1749481" y="2029765"/>
                </a:cubicBezTo>
                <a:cubicBezTo>
                  <a:pt x="1734713" y="2040509"/>
                  <a:pt x="1719780" y="2051211"/>
                  <a:pt x="1704598" y="2061789"/>
                </a:cubicBezTo>
                <a:cubicBezTo>
                  <a:pt x="1689374" y="2072283"/>
                  <a:pt x="1674026" y="2082695"/>
                  <a:pt x="1658304" y="2092900"/>
                </a:cubicBezTo>
                <a:cubicBezTo>
                  <a:pt x="1627028" y="2113350"/>
                  <a:pt x="1594755" y="2133178"/>
                  <a:pt x="1561113" y="2151306"/>
                </a:cubicBezTo>
                <a:cubicBezTo>
                  <a:pt x="1527513" y="2169516"/>
                  <a:pt x="1492752" y="2186440"/>
                  <a:pt x="1456580" y="2200959"/>
                </a:cubicBezTo>
                <a:cubicBezTo>
                  <a:pt x="1384568" y="2230411"/>
                  <a:pt x="1307205" y="2250280"/>
                  <a:pt x="1229096" y="2258079"/>
                </a:cubicBezTo>
                <a:cubicBezTo>
                  <a:pt x="1209558" y="2259946"/>
                  <a:pt x="1190020" y="2261356"/>
                  <a:pt x="1170524" y="2261771"/>
                </a:cubicBezTo>
                <a:lnTo>
                  <a:pt x="1155881" y="2262103"/>
                </a:lnTo>
                <a:cubicBezTo>
                  <a:pt x="1151028" y="2262144"/>
                  <a:pt x="1146133" y="2262020"/>
                  <a:pt x="1141280" y="2262020"/>
                </a:cubicBezTo>
                <a:lnTo>
                  <a:pt x="1126720" y="2261854"/>
                </a:lnTo>
                <a:lnTo>
                  <a:pt x="1112574" y="2261314"/>
                </a:lnTo>
                <a:cubicBezTo>
                  <a:pt x="1074909" y="2260112"/>
                  <a:pt x="1037161" y="2257125"/>
                  <a:pt x="999579" y="2252313"/>
                </a:cubicBezTo>
                <a:cubicBezTo>
                  <a:pt x="961955" y="2247750"/>
                  <a:pt x="924414" y="2241196"/>
                  <a:pt x="887289" y="2232485"/>
                </a:cubicBezTo>
                <a:cubicBezTo>
                  <a:pt x="850204" y="2223691"/>
                  <a:pt x="813410" y="2213279"/>
                  <a:pt x="776989" y="2201415"/>
                </a:cubicBezTo>
                <a:cubicBezTo>
                  <a:pt x="704272" y="2177481"/>
                  <a:pt x="632385" y="2147697"/>
                  <a:pt x="565849" y="2107999"/>
                </a:cubicBezTo>
                <a:cubicBezTo>
                  <a:pt x="499271" y="2068384"/>
                  <a:pt x="439828" y="2018150"/>
                  <a:pt x="387893" y="1962565"/>
                </a:cubicBezTo>
                <a:cubicBezTo>
                  <a:pt x="361801" y="1934814"/>
                  <a:pt x="338074" y="1905279"/>
                  <a:pt x="315757" y="1875039"/>
                </a:cubicBezTo>
                <a:cubicBezTo>
                  <a:pt x="293564" y="1844675"/>
                  <a:pt x="272450" y="1813854"/>
                  <a:pt x="252747" y="1782369"/>
                </a:cubicBezTo>
                <a:cubicBezTo>
                  <a:pt x="247686" y="1774571"/>
                  <a:pt x="242915" y="1766648"/>
                  <a:pt x="238021" y="1758766"/>
                </a:cubicBezTo>
                <a:lnTo>
                  <a:pt x="223958" y="1735869"/>
                </a:lnTo>
                <a:cubicBezTo>
                  <a:pt x="214957" y="1721060"/>
                  <a:pt x="205624" y="1706376"/>
                  <a:pt x="196207" y="1691484"/>
                </a:cubicBezTo>
                <a:lnTo>
                  <a:pt x="138714" y="1600805"/>
                </a:lnTo>
                <a:cubicBezTo>
                  <a:pt x="119425" y="1569901"/>
                  <a:pt x="100385" y="1538085"/>
                  <a:pt x="82590" y="1504942"/>
                </a:cubicBezTo>
                <a:cubicBezTo>
                  <a:pt x="73713" y="1488349"/>
                  <a:pt x="65126" y="1471466"/>
                  <a:pt x="57286" y="1454127"/>
                </a:cubicBezTo>
                <a:cubicBezTo>
                  <a:pt x="49487" y="1436746"/>
                  <a:pt x="42228" y="1419033"/>
                  <a:pt x="35799" y="1400947"/>
                </a:cubicBezTo>
                <a:cubicBezTo>
                  <a:pt x="29493" y="1382820"/>
                  <a:pt x="23893" y="1364444"/>
                  <a:pt x="19330" y="1345777"/>
                </a:cubicBezTo>
                <a:cubicBezTo>
                  <a:pt x="17173" y="1336444"/>
                  <a:pt x="14975" y="1327069"/>
                  <a:pt x="13191" y="1317653"/>
                </a:cubicBezTo>
                <a:lnTo>
                  <a:pt x="10495" y="1303549"/>
                </a:lnTo>
                <a:lnTo>
                  <a:pt x="8255" y="1289404"/>
                </a:lnTo>
                <a:cubicBezTo>
                  <a:pt x="2447" y="1251656"/>
                  <a:pt x="0" y="1213700"/>
                  <a:pt x="0" y="1176076"/>
                </a:cubicBezTo>
                <a:close/>
                <a:moveTo>
                  <a:pt x="67573" y="1176076"/>
                </a:moveTo>
                <a:cubicBezTo>
                  <a:pt x="67947" y="1209842"/>
                  <a:pt x="71265" y="1243359"/>
                  <a:pt x="79105" y="1275715"/>
                </a:cubicBezTo>
                <a:cubicBezTo>
                  <a:pt x="86821" y="1308112"/>
                  <a:pt x="98809" y="1339099"/>
                  <a:pt x="113161" y="1368924"/>
                </a:cubicBezTo>
                <a:cubicBezTo>
                  <a:pt x="120421" y="1383816"/>
                  <a:pt x="128468" y="1398417"/>
                  <a:pt x="136930" y="1412811"/>
                </a:cubicBezTo>
                <a:cubicBezTo>
                  <a:pt x="145517" y="1427164"/>
                  <a:pt x="154684" y="1441309"/>
                  <a:pt x="164225" y="1455288"/>
                </a:cubicBezTo>
                <a:cubicBezTo>
                  <a:pt x="183555" y="1483164"/>
                  <a:pt x="205043" y="1510210"/>
                  <a:pt x="227277" y="1537380"/>
                </a:cubicBezTo>
                <a:cubicBezTo>
                  <a:pt x="249511" y="1564592"/>
                  <a:pt x="272741" y="1591804"/>
                  <a:pt x="295514" y="1620094"/>
                </a:cubicBezTo>
                <a:cubicBezTo>
                  <a:pt x="306921" y="1634198"/>
                  <a:pt x="318204" y="1648633"/>
                  <a:pt x="329446" y="1663276"/>
                </a:cubicBezTo>
                <a:lnTo>
                  <a:pt x="345748" y="1684473"/>
                </a:lnTo>
                <a:cubicBezTo>
                  <a:pt x="351099" y="1691235"/>
                  <a:pt x="356201" y="1698162"/>
                  <a:pt x="361718" y="1704758"/>
                </a:cubicBezTo>
                <a:cubicBezTo>
                  <a:pt x="404776" y="1758435"/>
                  <a:pt x="451484" y="1807839"/>
                  <a:pt x="498939" y="1854672"/>
                </a:cubicBezTo>
                <a:cubicBezTo>
                  <a:pt x="522791" y="1877984"/>
                  <a:pt x="547058" y="1900509"/>
                  <a:pt x="571905" y="1922121"/>
                </a:cubicBezTo>
                <a:cubicBezTo>
                  <a:pt x="596752" y="1943732"/>
                  <a:pt x="622056" y="1964639"/>
                  <a:pt x="648314" y="1984301"/>
                </a:cubicBezTo>
                <a:cubicBezTo>
                  <a:pt x="700622" y="2023709"/>
                  <a:pt x="757037" y="2058926"/>
                  <a:pt x="819010" y="2082654"/>
                </a:cubicBezTo>
                <a:cubicBezTo>
                  <a:pt x="849914" y="2094518"/>
                  <a:pt x="881937" y="2103602"/>
                  <a:pt x="914500" y="2110446"/>
                </a:cubicBezTo>
                <a:cubicBezTo>
                  <a:pt x="922672" y="2112064"/>
                  <a:pt x="930761" y="2113931"/>
                  <a:pt x="938974" y="2115341"/>
                </a:cubicBezTo>
                <a:lnTo>
                  <a:pt x="963656" y="2119448"/>
                </a:lnTo>
                <a:cubicBezTo>
                  <a:pt x="980207" y="2121646"/>
                  <a:pt x="996758" y="2123969"/>
                  <a:pt x="1013475" y="2125338"/>
                </a:cubicBezTo>
                <a:cubicBezTo>
                  <a:pt x="1021813" y="2126127"/>
                  <a:pt x="1030151" y="2126873"/>
                  <a:pt x="1038530" y="2127246"/>
                </a:cubicBezTo>
                <a:cubicBezTo>
                  <a:pt x="1046909" y="2127661"/>
                  <a:pt x="1055247" y="2128325"/>
                  <a:pt x="1063668" y="2128574"/>
                </a:cubicBezTo>
                <a:lnTo>
                  <a:pt x="1088888" y="2129155"/>
                </a:lnTo>
                <a:cubicBezTo>
                  <a:pt x="1097268" y="2129362"/>
                  <a:pt x="1105730" y="2129072"/>
                  <a:pt x="1114151" y="2129030"/>
                </a:cubicBezTo>
                <a:lnTo>
                  <a:pt x="1126803" y="2128906"/>
                </a:lnTo>
                <a:cubicBezTo>
                  <a:pt x="1130909" y="2128781"/>
                  <a:pt x="1134933" y="2128532"/>
                  <a:pt x="1138998" y="2128366"/>
                </a:cubicBezTo>
                <a:cubicBezTo>
                  <a:pt x="1143063" y="2128159"/>
                  <a:pt x="1147128" y="2128034"/>
                  <a:pt x="1151152" y="2127744"/>
                </a:cubicBezTo>
                <a:lnTo>
                  <a:pt x="1163265" y="2126749"/>
                </a:lnTo>
                <a:cubicBezTo>
                  <a:pt x="1179401" y="2125463"/>
                  <a:pt x="1195413" y="2123306"/>
                  <a:pt x="1211300" y="2120817"/>
                </a:cubicBezTo>
                <a:cubicBezTo>
                  <a:pt x="1274891" y="2110281"/>
                  <a:pt x="1336035" y="2089664"/>
                  <a:pt x="1394275" y="2060752"/>
                </a:cubicBezTo>
                <a:cubicBezTo>
                  <a:pt x="1452722" y="2032171"/>
                  <a:pt x="1508349" y="1995584"/>
                  <a:pt x="1563312" y="1955430"/>
                </a:cubicBezTo>
                <a:cubicBezTo>
                  <a:pt x="1577042" y="1945433"/>
                  <a:pt x="1590690" y="1935021"/>
                  <a:pt x="1604296" y="1924485"/>
                </a:cubicBezTo>
                <a:cubicBezTo>
                  <a:pt x="1617984" y="1913990"/>
                  <a:pt x="1631632" y="1903329"/>
                  <a:pt x="1645279" y="1892503"/>
                </a:cubicBezTo>
                <a:lnTo>
                  <a:pt x="1728284" y="1826132"/>
                </a:lnTo>
                <a:cubicBezTo>
                  <a:pt x="1785238" y="1780959"/>
                  <a:pt x="1842731" y="1738897"/>
                  <a:pt x="1898897" y="1697664"/>
                </a:cubicBezTo>
                <a:cubicBezTo>
                  <a:pt x="1955021" y="1656432"/>
                  <a:pt x="2009030" y="1614784"/>
                  <a:pt x="2057854" y="1569901"/>
                </a:cubicBezTo>
                <a:cubicBezTo>
                  <a:pt x="2106678" y="1525101"/>
                  <a:pt x="2150772" y="1477356"/>
                  <a:pt x="2184953" y="1423472"/>
                </a:cubicBezTo>
                <a:cubicBezTo>
                  <a:pt x="2202044" y="1396550"/>
                  <a:pt x="2216645" y="1368177"/>
                  <a:pt x="2228260" y="1338352"/>
                </a:cubicBezTo>
                <a:cubicBezTo>
                  <a:pt x="2239958" y="1308568"/>
                  <a:pt x="2248378" y="1277374"/>
                  <a:pt x="2254642" y="1245350"/>
                </a:cubicBezTo>
                <a:cubicBezTo>
                  <a:pt x="2257753" y="1229339"/>
                  <a:pt x="2260242" y="1213036"/>
                  <a:pt x="2261943" y="1196568"/>
                </a:cubicBezTo>
                <a:cubicBezTo>
                  <a:pt x="2262441" y="1192462"/>
                  <a:pt x="2262772" y="1188313"/>
                  <a:pt x="2263146" y="1184207"/>
                </a:cubicBezTo>
                <a:cubicBezTo>
                  <a:pt x="2263478" y="1180059"/>
                  <a:pt x="2263893" y="1175993"/>
                  <a:pt x="2264058" y="1171596"/>
                </a:cubicBezTo>
                <a:lnTo>
                  <a:pt x="2265386" y="1145546"/>
                </a:lnTo>
                <a:cubicBezTo>
                  <a:pt x="2266589" y="1110785"/>
                  <a:pt x="2265842" y="1075982"/>
                  <a:pt x="2263104" y="1041386"/>
                </a:cubicBezTo>
                <a:cubicBezTo>
                  <a:pt x="2260449" y="1006749"/>
                  <a:pt x="2255347" y="972402"/>
                  <a:pt x="2248461" y="938512"/>
                </a:cubicBezTo>
                <a:cubicBezTo>
                  <a:pt x="2241492" y="904622"/>
                  <a:pt x="2232781" y="871188"/>
                  <a:pt x="2223614" y="838127"/>
                </a:cubicBezTo>
                <a:cubicBezTo>
                  <a:pt x="2205321" y="771964"/>
                  <a:pt x="2185119" y="706672"/>
                  <a:pt x="2159442" y="643371"/>
                </a:cubicBezTo>
                <a:cubicBezTo>
                  <a:pt x="2146583" y="611763"/>
                  <a:pt x="2132230" y="580734"/>
                  <a:pt x="2115721" y="550909"/>
                </a:cubicBezTo>
                <a:cubicBezTo>
                  <a:pt x="2111697" y="543401"/>
                  <a:pt x="2107258" y="536100"/>
                  <a:pt x="2102986" y="528758"/>
                </a:cubicBezTo>
                <a:cubicBezTo>
                  <a:pt x="2098589" y="521457"/>
                  <a:pt x="2094026" y="514281"/>
                  <a:pt x="2089587" y="507022"/>
                </a:cubicBezTo>
                <a:lnTo>
                  <a:pt x="2075401" y="485783"/>
                </a:lnTo>
                <a:lnTo>
                  <a:pt x="2060592" y="465001"/>
                </a:lnTo>
                <a:cubicBezTo>
                  <a:pt x="2020064" y="410370"/>
                  <a:pt x="1972485" y="361505"/>
                  <a:pt x="1920384" y="318696"/>
                </a:cubicBezTo>
                <a:cubicBezTo>
                  <a:pt x="1868408" y="275763"/>
                  <a:pt x="1811952" y="238429"/>
                  <a:pt x="1751596" y="208438"/>
                </a:cubicBezTo>
                <a:cubicBezTo>
                  <a:pt x="1691282" y="178364"/>
                  <a:pt x="1627442" y="155301"/>
                  <a:pt x="1561653" y="139206"/>
                </a:cubicBezTo>
                <a:cubicBezTo>
                  <a:pt x="1495863" y="123069"/>
                  <a:pt x="1428248" y="113778"/>
                  <a:pt x="1360094" y="110501"/>
                </a:cubicBezTo>
                <a:cubicBezTo>
                  <a:pt x="1291816" y="107058"/>
                  <a:pt x="1223620" y="109339"/>
                  <a:pt x="1155840" y="117801"/>
                </a:cubicBezTo>
                <a:cubicBezTo>
                  <a:pt x="1088100" y="126305"/>
                  <a:pt x="1020983" y="140533"/>
                  <a:pt x="955360" y="159946"/>
                </a:cubicBezTo>
                <a:cubicBezTo>
                  <a:pt x="889694" y="179277"/>
                  <a:pt x="825647" y="204290"/>
                  <a:pt x="763591" y="233286"/>
                </a:cubicBezTo>
                <a:cubicBezTo>
                  <a:pt x="639105" y="290655"/>
                  <a:pt x="522874" y="366732"/>
                  <a:pt x="420912" y="458613"/>
                </a:cubicBezTo>
                <a:cubicBezTo>
                  <a:pt x="370098" y="504699"/>
                  <a:pt x="323016" y="554974"/>
                  <a:pt x="280830" y="608983"/>
                </a:cubicBezTo>
                <a:cubicBezTo>
                  <a:pt x="238560" y="662909"/>
                  <a:pt x="201268" y="720734"/>
                  <a:pt x="170074" y="781671"/>
                </a:cubicBezTo>
                <a:cubicBezTo>
                  <a:pt x="138880" y="842565"/>
                  <a:pt x="112913" y="906322"/>
                  <a:pt x="94910" y="972568"/>
                </a:cubicBezTo>
                <a:cubicBezTo>
                  <a:pt x="76907" y="1038648"/>
                  <a:pt x="67532" y="1107342"/>
                  <a:pt x="67573" y="1176076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01C84AF8-30D9-46A2-82DB-3344A0670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4687" y="778184"/>
            <a:ext cx="2381036" cy="2381037"/>
          </a:xfrm>
          <a:custGeom>
            <a:avLst/>
            <a:gdLst>
              <a:gd name="connsiteX0" fmla="*/ 1190518 w 2381036"/>
              <a:gd name="connsiteY0" fmla="*/ 0 h 2381036"/>
              <a:gd name="connsiteX1" fmla="*/ 0 w 2381036"/>
              <a:gd name="connsiteY1" fmla="*/ 1190518 h 2381036"/>
              <a:gd name="connsiteX2" fmla="*/ 1190518 w 2381036"/>
              <a:gd name="connsiteY2" fmla="*/ 2381036 h 2381036"/>
              <a:gd name="connsiteX3" fmla="*/ 2381036 w 2381036"/>
              <a:gd name="connsiteY3" fmla="*/ 1190518 h 2381036"/>
              <a:gd name="connsiteX4" fmla="*/ 1190518 w 2381036"/>
              <a:gd name="connsiteY4" fmla="*/ 0 h 2381036"/>
              <a:gd name="connsiteX5" fmla="*/ 2143804 w 2381036"/>
              <a:gd name="connsiteY5" fmla="*/ 573647 h 2381036"/>
              <a:gd name="connsiteX6" fmla="*/ 2168693 w 2381036"/>
              <a:gd name="connsiteY6" fmla="*/ 623176 h 2381036"/>
              <a:gd name="connsiteX7" fmla="*/ 2191051 w 2381036"/>
              <a:gd name="connsiteY7" fmla="*/ 673783 h 2381036"/>
              <a:gd name="connsiteX8" fmla="*/ 2258085 w 2381036"/>
              <a:gd name="connsiteY8" fmla="*/ 884883 h 2381036"/>
              <a:gd name="connsiteX9" fmla="*/ 2291436 w 2381036"/>
              <a:gd name="connsiteY9" fmla="*/ 1104029 h 2381036"/>
              <a:gd name="connsiteX10" fmla="*/ 2296912 w 2381036"/>
              <a:gd name="connsiteY10" fmla="*/ 1214702 h 2381036"/>
              <a:gd name="connsiteX11" fmla="*/ 2297161 w 2381036"/>
              <a:gd name="connsiteY11" fmla="*/ 1234571 h 2381036"/>
              <a:gd name="connsiteX12" fmla="*/ 2297202 w 2381036"/>
              <a:gd name="connsiteY12" fmla="*/ 1242494 h 2381036"/>
              <a:gd name="connsiteX13" fmla="*/ 2297078 w 2381036"/>
              <a:gd name="connsiteY13" fmla="*/ 1267549 h 2381036"/>
              <a:gd name="connsiteX14" fmla="*/ 2297036 w 2381036"/>
              <a:gd name="connsiteY14" fmla="*/ 1269582 h 2381036"/>
              <a:gd name="connsiteX15" fmla="*/ 2293925 w 2381036"/>
              <a:gd name="connsiteY15" fmla="*/ 1322056 h 2381036"/>
              <a:gd name="connsiteX16" fmla="*/ 2238962 w 2381036"/>
              <a:gd name="connsiteY16" fmla="*/ 1518885 h 2381036"/>
              <a:gd name="connsiteX17" fmla="*/ 2186364 w 2381036"/>
              <a:gd name="connsiteY17" fmla="*/ 1606785 h 2381036"/>
              <a:gd name="connsiteX18" fmla="*/ 2119869 w 2381036"/>
              <a:gd name="connsiteY18" fmla="*/ 1687507 h 2381036"/>
              <a:gd name="connsiteX19" fmla="*/ 1959087 w 2381036"/>
              <a:gd name="connsiteY19" fmla="*/ 1833854 h 2381036"/>
              <a:gd name="connsiteX20" fmla="*/ 1855549 w 2381036"/>
              <a:gd name="connsiteY20" fmla="*/ 1915490 h 2381036"/>
              <a:gd name="connsiteX21" fmla="*/ 1780385 w 2381036"/>
              <a:gd name="connsiteY21" fmla="*/ 1974352 h 2381036"/>
              <a:gd name="connsiteX22" fmla="*/ 1735792 w 2381036"/>
              <a:gd name="connsiteY22" fmla="*/ 2010026 h 2381036"/>
              <a:gd name="connsiteX23" fmla="*/ 1692070 w 2381036"/>
              <a:gd name="connsiteY23" fmla="*/ 2044124 h 2381036"/>
              <a:gd name="connsiteX24" fmla="*/ 1603508 w 2381036"/>
              <a:gd name="connsiteY24" fmla="*/ 2108461 h 2381036"/>
              <a:gd name="connsiteX25" fmla="*/ 1512912 w 2381036"/>
              <a:gd name="connsiteY25" fmla="*/ 2165042 h 2381036"/>
              <a:gd name="connsiteX26" fmla="*/ 1419537 w 2381036"/>
              <a:gd name="connsiteY26" fmla="*/ 2211336 h 2381036"/>
              <a:gd name="connsiteX27" fmla="*/ 1222915 w 2381036"/>
              <a:gd name="connsiteY27" fmla="*/ 2264473 h 2381036"/>
              <a:gd name="connsiteX28" fmla="*/ 1172059 w 2381036"/>
              <a:gd name="connsiteY28" fmla="*/ 2268912 h 2381036"/>
              <a:gd name="connsiteX29" fmla="*/ 1159075 w 2381036"/>
              <a:gd name="connsiteY29" fmla="*/ 2269575 h 2381036"/>
              <a:gd name="connsiteX30" fmla="*/ 1146174 w 2381036"/>
              <a:gd name="connsiteY30" fmla="*/ 2269907 h 2381036"/>
              <a:gd name="connsiteX31" fmla="*/ 1146050 w 2381036"/>
              <a:gd name="connsiteY31" fmla="*/ 2269907 h 2381036"/>
              <a:gd name="connsiteX32" fmla="*/ 1145925 w 2381036"/>
              <a:gd name="connsiteY32" fmla="*/ 2269907 h 2381036"/>
              <a:gd name="connsiteX33" fmla="*/ 1132195 w 2381036"/>
              <a:gd name="connsiteY33" fmla="*/ 2270115 h 2381036"/>
              <a:gd name="connsiteX34" fmla="*/ 1125143 w 2381036"/>
              <a:gd name="connsiteY34" fmla="*/ 2270073 h 2381036"/>
              <a:gd name="connsiteX35" fmla="*/ 1119792 w 2381036"/>
              <a:gd name="connsiteY35" fmla="*/ 2270073 h 2381036"/>
              <a:gd name="connsiteX36" fmla="*/ 1013226 w 2381036"/>
              <a:gd name="connsiteY36" fmla="*/ 2265427 h 2381036"/>
              <a:gd name="connsiteX37" fmla="*/ 961748 w 2381036"/>
              <a:gd name="connsiteY37" fmla="*/ 2259578 h 2381036"/>
              <a:gd name="connsiteX38" fmla="*/ 910477 w 2381036"/>
              <a:gd name="connsiteY38" fmla="*/ 2250950 h 2381036"/>
              <a:gd name="connsiteX39" fmla="*/ 809428 w 2381036"/>
              <a:gd name="connsiteY39" fmla="*/ 2224776 h 2381036"/>
              <a:gd name="connsiteX40" fmla="*/ 712652 w 2381036"/>
              <a:gd name="connsiteY40" fmla="*/ 2186944 h 2381036"/>
              <a:gd name="connsiteX41" fmla="*/ 712569 w 2381036"/>
              <a:gd name="connsiteY41" fmla="*/ 2186903 h 2381036"/>
              <a:gd name="connsiteX42" fmla="*/ 712486 w 2381036"/>
              <a:gd name="connsiteY42" fmla="*/ 2186861 h 2381036"/>
              <a:gd name="connsiteX43" fmla="*/ 620812 w 2381036"/>
              <a:gd name="connsiteY43" fmla="*/ 2136793 h 2381036"/>
              <a:gd name="connsiteX44" fmla="*/ 454346 w 2381036"/>
              <a:gd name="connsiteY44" fmla="*/ 2003099 h 2381036"/>
              <a:gd name="connsiteX45" fmla="*/ 379929 w 2381036"/>
              <a:gd name="connsiteY45" fmla="*/ 1922707 h 2381036"/>
              <a:gd name="connsiteX46" fmla="*/ 347490 w 2381036"/>
              <a:gd name="connsiteY46" fmla="*/ 1883383 h 2381036"/>
              <a:gd name="connsiteX47" fmla="*/ 344752 w 2381036"/>
              <a:gd name="connsiteY47" fmla="*/ 1879981 h 2381036"/>
              <a:gd name="connsiteX48" fmla="*/ 339318 w 2381036"/>
              <a:gd name="connsiteY48" fmla="*/ 1872971 h 2381036"/>
              <a:gd name="connsiteX49" fmla="*/ 311152 w 2381036"/>
              <a:gd name="connsiteY49" fmla="*/ 1835845 h 2381036"/>
              <a:gd name="connsiteX50" fmla="*/ 311070 w 2381036"/>
              <a:gd name="connsiteY50" fmla="*/ 1835762 h 2381036"/>
              <a:gd name="connsiteX51" fmla="*/ 310987 w 2381036"/>
              <a:gd name="connsiteY51" fmla="*/ 1835679 h 2381036"/>
              <a:gd name="connsiteX52" fmla="*/ 294892 w 2381036"/>
              <a:gd name="connsiteY52" fmla="*/ 1813777 h 2381036"/>
              <a:gd name="connsiteX53" fmla="*/ 276930 w 2381036"/>
              <a:gd name="connsiteY53" fmla="*/ 1789386 h 2381036"/>
              <a:gd name="connsiteX54" fmla="*/ 241795 w 2381036"/>
              <a:gd name="connsiteY54" fmla="*/ 1743466 h 2381036"/>
              <a:gd name="connsiteX55" fmla="*/ 214003 w 2381036"/>
              <a:gd name="connsiteY55" fmla="*/ 1707833 h 2381036"/>
              <a:gd name="connsiteX56" fmla="*/ 171982 w 2381036"/>
              <a:gd name="connsiteY56" fmla="*/ 1653493 h 2381036"/>
              <a:gd name="connsiteX57" fmla="*/ 138673 w 2381036"/>
              <a:gd name="connsiteY57" fmla="*/ 1608278 h 2381036"/>
              <a:gd name="connsiteX58" fmla="*/ 107852 w 2381036"/>
              <a:gd name="connsiteY58" fmla="*/ 1562192 h 2381036"/>
              <a:gd name="connsiteX59" fmla="*/ 80059 w 2381036"/>
              <a:gd name="connsiteY59" fmla="*/ 1514696 h 2381036"/>
              <a:gd name="connsiteX60" fmla="*/ 79976 w 2381036"/>
              <a:gd name="connsiteY60" fmla="*/ 1514530 h 2381036"/>
              <a:gd name="connsiteX61" fmla="*/ 79893 w 2381036"/>
              <a:gd name="connsiteY61" fmla="*/ 1514364 h 2381036"/>
              <a:gd name="connsiteX62" fmla="*/ 70518 w 2381036"/>
              <a:gd name="connsiteY62" fmla="*/ 1496195 h 2381036"/>
              <a:gd name="connsiteX63" fmla="*/ 67532 w 2381036"/>
              <a:gd name="connsiteY63" fmla="*/ 1490180 h 2381036"/>
              <a:gd name="connsiteX64" fmla="*/ 64255 w 2381036"/>
              <a:gd name="connsiteY64" fmla="*/ 1483045 h 2381036"/>
              <a:gd name="connsiteX65" fmla="*/ 56415 w 2381036"/>
              <a:gd name="connsiteY65" fmla="*/ 1465457 h 2381036"/>
              <a:gd name="connsiteX66" fmla="*/ 56332 w 2381036"/>
              <a:gd name="connsiteY66" fmla="*/ 1465291 h 2381036"/>
              <a:gd name="connsiteX67" fmla="*/ 56249 w 2381036"/>
              <a:gd name="connsiteY67" fmla="*/ 1465125 h 2381036"/>
              <a:gd name="connsiteX68" fmla="*/ 23852 w 2381036"/>
              <a:gd name="connsiteY68" fmla="*/ 1361090 h 2381036"/>
              <a:gd name="connsiteX69" fmla="*/ 13233 w 2381036"/>
              <a:gd name="connsiteY69" fmla="*/ 1252243 h 2381036"/>
              <a:gd name="connsiteX70" fmla="*/ 38785 w 2381036"/>
              <a:gd name="connsiteY70" fmla="*/ 1031478 h 2381036"/>
              <a:gd name="connsiteX71" fmla="*/ 70353 w 2381036"/>
              <a:gd name="connsiteY71" fmla="*/ 924954 h 2381036"/>
              <a:gd name="connsiteX72" fmla="*/ 70436 w 2381036"/>
              <a:gd name="connsiteY72" fmla="*/ 924788 h 2381036"/>
              <a:gd name="connsiteX73" fmla="*/ 70477 w 2381036"/>
              <a:gd name="connsiteY73" fmla="*/ 924622 h 2381036"/>
              <a:gd name="connsiteX74" fmla="*/ 76533 w 2381036"/>
              <a:gd name="connsiteY74" fmla="*/ 908237 h 2381036"/>
              <a:gd name="connsiteX75" fmla="*/ 80184 w 2381036"/>
              <a:gd name="connsiteY75" fmla="*/ 898654 h 2381036"/>
              <a:gd name="connsiteX76" fmla="*/ 89641 w 2381036"/>
              <a:gd name="connsiteY76" fmla="*/ 875051 h 2381036"/>
              <a:gd name="connsiteX77" fmla="*/ 90471 w 2381036"/>
              <a:gd name="connsiteY77" fmla="*/ 873060 h 2381036"/>
              <a:gd name="connsiteX78" fmla="*/ 95864 w 2381036"/>
              <a:gd name="connsiteY78" fmla="*/ 860367 h 2381036"/>
              <a:gd name="connsiteX79" fmla="*/ 101588 w 2381036"/>
              <a:gd name="connsiteY79" fmla="*/ 847715 h 2381036"/>
              <a:gd name="connsiteX80" fmla="*/ 113244 w 2381036"/>
              <a:gd name="connsiteY80" fmla="*/ 822743 h 2381036"/>
              <a:gd name="connsiteX81" fmla="*/ 113286 w 2381036"/>
              <a:gd name="connsiteY81" fmla="*/ 822619 h 2381036"/>
              <a:gd name="connsiteX82" fmla="*/ 113327 w 2381036"/>
              <a:gd name="connsiteY82" fmla="*/ 822494 h 2381036"/>
              <a:gd name="connsiteX83" fmla="*/ 166465 w 2381036"/>
              <a:gd name="connsiteY83" fmla="*/ 725303 h 2381036"/>
              <a:gd name="connsiteX84" fmla="*/ 228895 w 2381036"/>
              <a:gd name="connsiteY84" fmla="*/ 634252 h 2381036"/>
              <a:gd name="connsiteX85" fmla="*/ 375573 w 2381036"/>
              <a:gd name="connsiteY85" fmla="*/ 470607 h 2381036"/>
              <a:gd name="connsiteX86" fmla="*/ 457914 w 2381036"/>
              <a:gd name="connsiteY86" fmla="*/ 398347 h 2381036"/>
              <a:gd name="connsiteX87" fmla="*/ 479069 w 2381036"/>
              <a:gd name="connsiteY87" fmla="*/ 381464 h 2381036"/>
              <a:gd name="connsiteX88" fmla="*/ 482720 w 2381036"/>
              <a:gd name="connsiteY88" fmla="*/ 378601 h 2381036"/>
              <a:gd name="connsiteX89" fmla="*/ 500764 w 2381036"/>
              <a:gd name="connsiteY89" fmla="*/ 364788 h 2381036"/>
              <a:gd name="connsiteX90" fmla="*/ 500847 w 2381036"/>
              <a:gd name="connsiteY90" fmla="*/ 364705 h 2381036"/>
              <a:gd name="connsiteX91" fmla="*/ 500930 w 2381036"/>
              <a:gd name="connsiteY91" fmla="*/ 364622 h 2381036"/>
              <a:gd name="connsiteX92" fmla="*/ 544901 w 2381036"/>
              <a:gd name="connsiteY92" fmla="*/ 332474 h 2381036"/>
              <a:gd name="connsiteX93" fmla="*/ 730903 w 2381036"/>
              <a:gd name="connsiteY93" fmla="*/ 220806 h 2381036"/>
              <a:gd name="connsiteX94" fmla="*/ 828966 w 2381036"/>
              <a:gd name="connsiteY94" fmla="*/ 175342 h 2381036"/>
              <a:gd name="connsiteX95" fmla="*/ 929973 w 2381036"/>
              <a:gd name="connsiteY95" fmla="*/ 137760 h 2381036"/>
              <a:gd name="connsiteX96" fmla="*/ 1033469 w 2381036"/>
              <a:gd name="connsiteY96" fmla="*/ 108308 h 2381036"/>
              <a:gd name="connsiteX97" fmla="*/ 1138874 w 2381036"/>
              <a:gd name="connsiteY97" fmla="*/ 87733 h 2381036"/>
              <a:gd name="connsiteX98" fmla="*/ 1306749 w 2381036"/>
              <a:gd name="connsiteY98" fmla="*/ 75247 h 2381036"/>
              <a:gd name="connsiteX99" fmla="*/ 1353291 w 2381036"/>
              <a:gd name="connsiteY99" fmla="*/ 76243 h 2381036"/>
              <a:gd name="connsiteX100" fmla="*/ 1459899 w 2381036"/>
              <a:gd name="connsiteY100" fmla="*/ 85535 h 2381036"/>
              <a:gd name="connsiteX101" fmla="*/ 1565594 w 2381036"/>
              <a:gd name="connsiteY101" fmla="*/ 106234 h 2381036"/>
              <a:gd name="connsiteX102" fmla="*/ 1767442 w 2381036"/>
              <a:gd name="connsiteY102" fmla="*/ 184427 h 2381036"/>
              <a:gd name="connsiteX103" fmla="*/ 1859987 w 2381036"/>
              <a:gd name="connsiteY103" fmla="*/ 242210 h 2381036"/>
              <a:gd name="connsiteX104" fmla="*/ 1944610 w 2381036"/>
              <a:gd name="connsiteY104" fmla="*/ 311526 h 2381036"/>
              <a:gd name="connsiteX105" fmla="*/ 2086808 w 2381036"/>
              <a:gd name="connsiteY105" fmla="*/ 478862 h 2381036"/>
              <a:gd name="connsiteX106" fmla="*/ 2143804 w 2381036"/>
              <a:gd name="connsiteY106" fmla="*/ 573647 h 238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2381036" h="2381036">
                <a:moveTo>
                  <a:pt x="1190518" y="0"/>
                </a:moveTo>
                <a:cubicBezTo>
                  <a:pt x="532995" y="0"/>
                  <a:pt x="0" y="532995"/>
                  <a:pt x="0" y="1190518"/>
                </a:cubicBezTo>
                <a:cubicBezTo>
                  <a:pt x="0" y="1848041"/>
                  <a:pt x="532995" y="2381036"/>
                  <a:pt x="1190518" y="2381036"/>
                </a:cubicBezTo>
                <a:cubicBezTo>
                  <a:pt x="1848041" y="2381036"/>
                  <a:pt x="2381036" y="1848041"/>
                  <a:pt x="2381036" y="1190518"/>
                </a:cubicBezTo>
                <a:cubicBezTo>
                  <a:pt x="2381036" y="532995"/>
                  <a:pt x="1848041" y="0"/>
                  <a:pt x="1190518" y="0"/>
                </a:cubicBezTo>
                <a:close/>
                <a:moveTo>
                  <a:pt x="2143804" y="573647"/>
                </a:moveTo>
                <a:cubicBezTo>
                  <a:pt x="2152764" y="590613"/>
                  <a:pt x="2161143" y="607247"/>
                  <a:pt x="2168693" y="623176"/>
                </a:cubicBezTo>
                <a:cubicBezTo>
                  <a:pt x="2176408" y="639644"/>
                  <a:pt x="2183958" y="656693"/>
                  <a:pt x="2191051" y="673783"/>
                </a:cubicBezTo>
                <a:cubicBezTo>
                  <a:pt x="2218387" y="739324"/>
                  <a:pt x="2240953" y="810340"/>
                  <a:pt x="2258085" y="884883"/>
                </a:cubicBezTo>
                <a:cubicBezTo>
                  <a:pt x="2273724" y="953078"/>
                  <a:pt x="2284924" y="1026791"/>
                  <a:pt x="2291436" y="1104029"/>
                </a:cubicBezTo>
                <a:cubicBezTo>
                  <a:pt x="2294340" y="1139620"/>
                  <a:pt x="2296206" y="1176871"/>
                  <a:pt x="2296912" y="1214702"/>
                </a:cubicBezTo>
                <a:cubicBezTo>
                  <a:pt x="2297119" y="1221380"/>
                  <a:pt x="2297161" y="1228059"/>
                  <a:pt x="2297161" y="1234571"/>
                </a:cubicBezTo>
                <a:cubicBezTo>
                  <a:pt x="2297161" y="1237226"/>
                  <a:pt x="2297202" y="1239840"/>
                  <a:pt x="2297202" y="1242494"/>
                </a:cubicBezTo>
                <a:cubicBezTo>
                  <a:pt x="2297327" y="1251081"/>
                  <a:pt x="2297202" y="1259419"/>
                  <a:pt x="2297078" y="1267549"/>
                </a:cubicBezTo>
                <a:lnTo>
                  <a:pt x="2297036" y="1269582"/>
                </a:lnTo>
                <a:cubicBezTo>
                  <a:pt x="2296580" y="1287668"/>
                  <a:pt x="2295543" y="1305380"/>
                  <a:pt x="2293925" y="1322056"/>
                </a:cubicBezTo>
                <a:cubicBezTo>
                  <a:pt x="2287039" y="1392325"/>
                  <a:pt x="2268538" y="1458571"/>
                  <a:pt x="2238962" y="1518885"/>
                </a:cubicBezTo>
                <a:cubicBezTo>
                  <a:pt x="2224817" y="1548088"/>
                  <a:pt x="2207644" y="1576793"/>
                  <a:pt x="2186364" y="1606785"/>
                </a:cubicBezTo>
                <a:cubicBezTo>
                  <a:pt x="2167490" y="1633167"/>
                  <a:pt x="2145712" y="1659590"/>
                  <a:pt x="2119869" y="1687507"/>
                </a:cubicBezTo>
                <a:cubicBezTo>
                  <a:pt x="2077433" y="1733054"/>
                  <a:pt x="2027821" y="1778227"/>
                  <a:pt x="1959087" y="1833854"/>
                </a:cubicBezTo>
                <a:cubicBezTo>
                  <a:pt x="1925279" y="1861232"/>
                  <a:pt x="1889813" y="1888817"/>
                  <a:pt x="1855549" y="1915490"/>
                </a:cubicBezTo>
                <a:cubicBezTo>
                  <a:pt x="1830950" y="1934654"/>
                  <a:pt x="1805481" y="1954441"/>
                  <a:pt x="1780385" y="1974352"/>
                </a:cubicBezTo>
                <a:lnTo>
                  <a:pt x="1735792" y="2010026"/>
                </a:lnTo>
                <a:cubicBezTo>
                  <a:pt x="1721896" y="2021018"/>
                  <a:pt x="1706921" y="2032841"/>
                  <a:pt x="1692070" y="2044124"/>
                </a:cubicBezTo>
                <a:cubicBezTo>
                  <a:pt x="1658222" y="2069925"/>
                  <a:pt x="1630056" y="2090375"/>
                  <a:pt x="1603508" y="2108461"/>
                </a:cubicBezTo>
                <a:cubicBezTo>
                  <a:pt x="1571235" y="2130447"/>
                  <a:pt x="1541617" y="2148947"/>
                  <a:pt x="1512912" y="2165042"/>
                </a:cubicBezTo>
                <a:cubicBezTo>
                  <a:pt x="1479561" y="2183875"/>
                  <a:pt x="1449031" y="2199015"/>
                  <a:pt x="1419537" y="2211336"/>
                </a:cubicBezTo>
                <a:cubicBezTo>
                  <a:pt x="1355241" y="2238506"/>
                  <a:pt x="1289078" y="2256384"/>
                  <a:pt x="1222915" y="2264473"/>
                </a:cubicBezTo>
                <a:cubicBezTo>
                  <a:pt x="1202548" y="2266879"/>
                  <a:pt x="1186826" y="2268248"/>
                  <a:pt x="1172059" y="2268912"/>
                </a:cubicBezTo>
                <a:lnTo>
                  <a:pt x="1159075" y="2269575"/>
                </a:lnTo>
                <a:lnTo>
                  <a:pt x="1146174" y="2269907"/>
                </a:lnTo>
                <a:lnTo>
                  <a:pt x="1146050" y="2269907"/>
                </a:lnTo>
                <a:lnTo>
                  <a:pt x="1145925" y="2269907"/>
                </a:lnTo>
                <a:cubicBezTo>
                  <a:pt x="1142109" y="2270073"/>
                  <a:pt x="1137878" y="2270115"/>
                  <a:pt x="1132195" y="2270115"/>
                </a:cubicBezTo>
                <a:cubicBezTo>
                  <a:pt x="1129831" y="2270115"/>
                  <a:pt x="1127508" y="2270115"/>
                  <a:pt x="1125143" y="2270073"/>
                </a:cubicBezTo>
                <a:lnTo>
                  <a:pt x="1119792" y="2270073"/>
                </a:lnTo>
                <a:cubicBezTo>
                  <a:pt x="1081629" y="2269990"/>
                  <a:pt x="1046785" y="2268497"/>
                  <a:pt x="1013226" y="2265427"/>
                </a:cubicBezTo>
                <a:cubicBezTo>
                  <a:pt x="995680" y="2263851"/>
                  <a:pt x="978340" y="2261901"/>
                  <a:pt x="961748" y="2259578"/>
                </a:cubicBezTo>
                <a:cubicBezTo>
                  <a:pt x="944077" y="2257089"/>
                  <a:pt x="926779" y="2254186"/>
                  <a:pt x="910477" y="2250950"/>
                </a:cubicBezTo>
                <a:cubicBezTo>
                  <a:pt x="875051" y="2243774"/>
                  <a:pt x="841037" y="2234939"/>
                  <a:pt x="809428" y="2224776"/>
                </a:cubicBezTo>
                <a:cubicBezTo>
                  <a:pt x="775081" y="2213741"/>
                  <a:pt x="742518" y="2201006"/>
                  <a:pt x="712652" y="2186944"/>
                </a:cubicBezTo>
                <a:lnTo>
                  <a:pt x="712569" y="2186903"/>
                </a:lnTo>
                <a:lnTo>
                  <a:pt x="712486" y="2186861"/>
                </a:lnTo>
                <a:cubicBezTo>
                  <a:pt x="683117" y="2173463"/>
                  <a:pt x="653167" y="2157078"/>
                  <a:pt x="620812" y="2136793"/>
                </a:cubicBezTo>
                <a:cubicBezTo>
                  <a:pt x="563650" y="2100663"/>
                  <a:pt x="507609" y="2055655"/>
                  <a:pt x="454346" y="2003099"/>
                </a:cubicBezTo>
                <a:cubicBezTo>
                  <a:pt x="429333" y="1978293"/>
                  <a:pt x="404278" y="1951247"/>
                  <a:pt x="379929" y="1922707"/>
                </a:cubicBezTo>
                <a:cubicBezTo>
                  <a:pt x="368853" y="1909890"/>
                  <a:pt x="358027" y="1896408"/>
                  <a:pt x="347490" y="1883383"/>
                </a:cubicBezTo>
                <a:lnTo>
                  <a:pt x="344752" y="1879981"/>
                </a:lnTo>
                <a:lnTo>
                  <a:pt x="339318" y="1872971"/>
                </a:lnTo>
                <a:cubicBezTo>
                  <a:pt x="329944" y="1860859"/>
                  <a:pt x="320237" y="1848331"/>
                  <a:pt x="311152" y="1835845"/>
                </a:cubicBezTo>
                <a:lnTo>
                  <a:pt x="311070" y="1835762"/>
                </a:lnTo>
                <a:lnTo>
                  <a:pt x="310987" y="1835679"/>
                </a:lnTo>
                <a:cubicBezTo>
                  <a:pt x="305718" y="1828669"/>
                  <a:pt x="300450" y="1821410"/>
                  <a:pt x="294892" y="1813777"/>
                </a:cubicBezTo>
                <a:cubicBezTo>
                  <a:pt x="289043" y="1805730"/>
                  <a:pt x="282987" y="1797392"/>
                  <a:pt x="276930" y="1789386"/>
                </a:cubicBezTo>
                <a:cubicBezTo>
                  <a:pt x="264195" y="1772420"/>
                  <a:pt x="251461" y="1755952"/>
                  <a:pt x="241795" y="1743466"/>
                </a:cubicBezTo>
                <a:cubicBezTo>
                  <a:pt x="232587" y="1731519"/>
                  <a:pt x="223129" y="1719490"/>
                  <a:pt x="214003" y="1707833"/>
                </a:cubicBezTo>
                <a:cubicBezTo>
                  <a:pt x="200107" y="1690079"/>
                  <a:pt x="185713" y="1671703"/>
                  <a:pt x="171982" y="1653493"/>
                </a:cubicBezTo>
                <a:cubicBezTo>
                  <a:pt x="161197" y="1639140"/>
                  <a:pt x="149748" y="1623875"/>
                  <a:pt x="138673" y="1608278"/>
                </a:cubicBezTo>
                <a:cubicBezTo>
                  <a:pt x="126892" y="1591312"/>
                  <a:pt x="117061" y="1576918"/>
                  <a:pt x="107852" y="1562192"/>
                </a:cubicBezTo>
                <a:cubicBezTo>
                  <a:pt x="96030" y="1543484"/>
                  <a:pt x="87484" y="1528841"/>
                  <a:pt x="80059" y="1514696"/>
                </a:cubicBezTo>
                <a:lnTo>
                  <a:pt x="79976" y="1514530"/>
                </a:lnTo>
                <a:lnTo>
                  <a:pt x="79893" y="1514364"/>
                </a:lnTo>
                <a:cubicBezTo>
                  <a:pt x="76658" y="1508473"/>
                  <a:pt x="73671" y="1502500"/>
                  <a:pt x="70518" y="1496195"/>
                </a:cubicBezTo>
                <a:cubicBezTo>
                  <a:pt x="69523" y="1494204"/>
                  <a:pt x="68527" y="1492213"/>
                  <a:pt x="67532" y="1490180"/>
                </a:cubicBezTo>
                <a:cubicBezTo>
                  <a:pt x="66453" y="1487774"/>
                  <a:pt x="65333" y="1485410"/>
                  <a:pt x="64255" y="1483045"/>
                </a:cubicBezTo>
                <a:cubicBezTo>
                  <a:pt x="61434" y="1476989"/>
                  <a:pt x="58779" y="1471265"/>
                  <a:pt x="56415" y="1465457"/>
                </a:cubicBezTo>
                <a:lnTo>
                  <a:pt x="56332" y="1465291"/>
                </a:lnTo>
                <a:lnTo>
                  <a:pt x="56249" y="1465125"/>
                </a:lnTo>
                <a:cubicBezTo>
                  <a:pt x="42311" y="1432853"/>
                  <a:pt x="31443" y="1397842"/>
                  <a:pt x="23852" y="1361090"/>
                </a:cubicBezTo>
                <a:cubicBezTo>
                  <a:pt x="17049" y="1326370"/>
                  <a:pt x="13481" y="1289659"/>
                  <a:pt x="13233" y="1252243"/>
                </a:cubicBezTo>
                <a:cubicBezTo>
                  <a:pt x="13191" y="1178281"/>
                  <a:pt x="21819" y="1103988"/>
                  <a:pt x="38785" y="1031478"/>
                </a:cubicBezTo>
                <a:cubicBezTo>
                  <a:pt x="46916" y="996260"/>
                  <a:pt x="57535" y="960420"/>
                  <a:pt x="70353" y="924954"/>
                </a:cubicBezTo>
                <a:lnTo>
                  <a:pt x="70436" y="924788"/>
                </a:lnTo>
                <a:lnTo>
                  <a:pt x="70477" y="924622"/>
                </a:lnTo>
                <a:cubicBezTo>
                  <a:pt x="72302" y="919229"/>
                  <a:pt x="74335" y="913878"/>
                  <a:pt x="76533" y="908237"/>
                </a:cubicBezTo>
                <a:cubicBezTo>
                  <a:pt x="77778" y="905043"/>
                  <a:pt x="78981" y="901849"/>
                  <a:pt x="80184" y="898654"/>
                </a:cubicBezTo>
                <a:cubicBezTo>
                  <a:pt x="83087" y="890814"/>
                  <a:pt x="86281" y="883140"/>
                  <a:pt x="89641" y="875051"/>
                </a:cubicBezTo>
                <a:lnTo>
                  <a:pt x="90471" y="873060"/>
                </a:lnTo>
                <a:lnTo>
                  <a:pt x="95864" y="860367"/>
                </a:lnTo>
                <a:lnTo>
                  <a:pt x="101588" y="847715"/>
                </a:lnTo>
                <a:cubicBezTo>
                  <a:pt x="104948" y="840207"/>
                  <a:pt x="108930" y="831413"/>
                  <a:pt x="113244" y="822743"/>
                </a:cubicBezTo>
                <a:lnTo>
                  <a:pt x="113286" y="822619"/>
                </a:lnTo>
                <a:lnTo>
                  <a:pt x="113327" y="822494"/>
                </a:lnTo>
                <a:cubicBezTo>
                  <a:pt x="127929" y="791964"/>
                  <a:pt x="145310" y="760189"/>
                  <a:pt x="166465" y="725303"/>
                </a:cubicBezTo>
                <a:cubicBezTo>
                  <a:pt x="185339" y="694856"/>
                  <a:pt x="206370" y="664201"/>
                  <a:pt x="228895" y="634252"/>
                </a:cubicBezTo>
                <a:cubicBezTo>
                  <a:pt x="272409" y="576426"/>
                  <a:pt x="321730" y="521381"/>
                  <a:pt x="375573" y="470607"/>
                </a:cubicBezTo>
                <a:cubicBezTo>
                  <a:pt x="400296" y="447129"/>
                  <a:pt x="427218" y="423484"/>
                  <a:pt x="457914" y="398347"/>
                </a:cubicBezTo>
                <a:cubicBezTo>
                  <a:pt x="464095" y="393286"/>
                  <a:pt x="471395" y="387312"/>
                  <a:pt x="479069" y="381464"/>
                </a:cubicBezTo>
                <a:lnTo>
                  <a:pt x="482720" y="378601"/>
                </a:lnTo>
                <a:cubicBezTo>
                  <a:pt x="488610" y="373997"/>
                  <a:pt x="494708" y="369268"/>
                  <a:pt x="500764" y="364788"/>
                </a:cubicBezTo>
                <a:lnTo>
                  <a:pt x="500847" y="364705"/>
                </a:lnTo>
                <a:lnTo>
                  <a:pt x="500930" y="364622"/>
                </a:lnTo>
                <a:cubicBezTo>
                  <a:pt x="516776" y="352468"/>
                  <a:pt x="532746" y="341061"/>
                  <a:pt x="544901" y="332474"/>
                </a:cubicBezTo>
                <a:cubicBezTo>
                  <a:pt x="603846" y="291158"/>
                  <a:pt x="666441" y="253618"/>
                  <a:pt x="730903" y="220806"/>
                </a:cubicBezTo>
                <a:cubicBezTo>
                  <a:pt x="762969" y="204504"/>
                  <a:pt x="795946" y="189197"/>
                  <a:pt x="828966" y="175342"/>
                </a:cubicBezTo>
                <a:cubicBezTo>
                  <a:pt x="861860" y="161612"/>
                  <a:pt x="895834" y="148960"/>
                  <a:pt x="929973" y="137760"/>
                </a:cubicBezTo>
                <a:cubicBezTo>
                  <a:pt x="962619" y="127016"/>
                  <a:pt x="997463" y="117102"/>
                  <a:pt x="1033469" y="108308"/>
                </a:cubicBezTo>
                <a:cubicBezTo>
                  <a:pt x="1066945" y="100261"/>
                  <a:pt x="1102411" y="93333"/>
                  <a:pt x="1138874" y="87733"/>
                </a:cubicBezTo>
                <a:cubicBezTo>
                  <a:pt x="1194915" y="79437"/>
                  <a:pt x="1251454" y="75247"/>
                  <a:pt x="1306749" y="75247"/>
                </a:cubicBezTo>
                <a:cubicBezTo>
                  <a:pt x="1322222" y="75247"/>
                  <a:pt x="1337860" y="75579"/>
                  <a:pt x="1353291" y="76243"/>
                </a:cubicBezTo>
                <a:cubicBezTo>
                  <a:pt x="1389173" y="77570"/>
                  <a:pt x="1425013" y="80681"/>
                  <a:pt x="1459899" y="85535"/>
                </a:cubicBezTo>
                <a:cubicBezTo>
                  <a:pt x="1495780" y="90554"/>
                  <a:pt x="1531330" y="97523"/>
                  <a:pt x="1565594" y="106234"/>
                </a:cubicBezTo>
                <a:cubicBezTo>
                  <a:pt x="1637315" y="124444"/>
                  <a:pt x="1705220" y="150744"/>
                  <a:pt x="1767442" y="184427"/>
                </a:cubicBezTo>
                <a:cubicBezTo>
                  <a:pt x="1797848" y="200687"/>
                  <a:pt x="1828959" y="220101"/>
                  <a:pt x="1859987" y="242210"/>
                </a:cubicBezTo>
                <a:cubicBezTo>
                  <a:pt x="1889190" y="263283"/>
                  <a:pt x="1917688" y="286637"/>
                  <a:pt x="1944610" y="311526"/>
                </a:cubicBezTo>
                <a:cubicBezTo>
                  <a:pt x="1997913" y="361179"/>
                  <a:pt x="2045783" y="417511"/>
                  <a:pt x="2086808" y="478862"/>
                </a:cubicBezTo>
                <a:cubicBezTo>
                  <a:pt x="2107881" y="509973"/>
                  <a:pt x="2126962" y="541831"/>
                  <a:pt x="2143804" y="573647"/>
                </a:cubicBezTo>
                <a:close/>
              </a:path>
            </a:pathLst>
          </a:custGeom>
          <a:ln w="413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3BF36ABA-8026-0B9A-5482-724E978109FF}"/>
              </a:ext>
            </a:extLst>
          </p:cNvPr>
          <p:cNvSpPr txBox="1">
            <a:spLocks/>
          </p:cNvSpPr>
          <p:nvPr/>
        </p:nvSpPr>
        <p:spPr>
          <a:xfrm>
            <a:off x="2534195" y="2451365"/>
            <a:ext cx="8690651" cy="9094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0"/>
            <a:endParaRPr lang="en-US" sz="4400">
              <a:latin typeface="Arial Black" panose="020B0A04020102020204" pitchFamily="34" charset="0"/>
            </a:endParaRPr>
          </a:p>
        </p:txBody>
      </p:sp>
      <p:sp>
        <p:nvSpPr>
          <p:cNvPr id="5" name="Título 3">
            <a:extLst>
              <a:ext uri="{FF2B5EF4-FFF2-40B4-BE49-F238E27FC236}">
                <a16:creationId xmlns:a16="http://schemas.microsoft.com/office/drawing/2014/main" id="{27EDEA4C-AF4F-B0F5-C317-67764B4A2CD3}"/>
              </a:ext>
            </a:extLst>
          </p:cNvPr>
          <p:cNvSpPr txBox="1">
            <a:spLocks/>
          </p:cNvSpPr>
          <p:nvPr/>
        </p:nvSpPr>
        <p:spPr>
          <a:xfrm>
            <a:off x="3066346" y="2739242"/>
            <a:ext cx="5769379" cy="2957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0" algn="ctr"/>
            <a:endParaRPr lang="en-US" b="1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0E0FF35-ECA6-01D3-25DA-7793016D5BAE}"/>
              </a:ext>
            </a:extLst>
          </p:cNvPr>
          <p:cNvSpPr/>
          <p:nvPr/>
        </p:nvSpPr>
        <p:spPr>
          <a:xfrm>
            <a:off x="10257692" y="1"/>
            <a:ext cx="1934308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5AC8471-E4A1-8067-3D4B-C667EBFCD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864" y="927687"/>
            <a:ext cx="4314341" cy="2186377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ACF27DDC-FEE6-1CC9-B4B3-9C52A2627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0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B04DE-2705-B6D8-EE66-D31B6021C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692ED-8C44-B7B8-9226-4138A9A31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7785" cy="1325563"/>
          </a:xfrm>
        </p:spPr>
        <p:txBody>
          <a:bodyPr/>
          <a:lstStyle/>
          <a:p>
            <a:pPr marL="361950" indent="-361950"/>
            <a:r>
              <a:rPr lang="es-EC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Derecho </a:t>
            </a: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 la protección de datos</a:t>
            </a:r>
            <a:endParaRPr lang="es-EC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EA252-2F44-1A95-E3AF-54FC7EE8A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07171"/>
            <a:ext cx="6898730" cy="396979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>
                <a:latin typeface="Century Gothic" panose="020B0502020202020204" pitchFamily="34" charset="0"/>
              </a:rPr>
              <a:t>Los usuarios financieros tienen derecho a que su </a:t>
            </a:r>
            <a:r>
              <a:rPr lang="es-MX" b="1">
                <a:latin typeface="Century Gothic" panose="020B0502020202020204" pitchFamily="34" charset="0"/>
              </a:rPr>
              <a:t>información personal, financiera y patrimonial sea protegida y utilizada únicamente con su consentimiento expreso</a:t>
            </a:r>
            <a:r>
              <a:rPr lang="es-MX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s-MX">
                <a:latin typeface="Century Gothic" panose="020B0502020202020204" pitchFamily="34" charset="0"/>
              </a:rPr>
              <a:t>Las entidades no pueden divulgar ni compartir datos sin autorización, ni usarlos para fines distintos a los autorizados.</a:t>
            </a:r>
          </a:p>
          <a:p>
            <a:pPr marL="0" indent="0" algn="just">
              <a:buNone/>
            </a:pPr>
            <a:r>
              <a:rPr lang="es-MX" b="1">
                <a:latin typeface="Century Gothic" panose="020B0502020202020204" pitchFamily="34" charset="0"/>
              </a:rPr>
              <a:t>La protección de datos es clave para evitar fraudes, garantizar la seguridad de los usuarios y respetar su privacidad</a:t>
            </a:r>
            <a:r>
              <a:rPr lang="es-MX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" name="Gráfico 4" descr="Download from cloud con relleno sólido">
            <a:extLst>
              <a:ext uri="{FF2B5EF4-FFF2-40B4-BE49-F238E27FC236}">
                <a16:creationId xmlns:a16="http://schemas.microsoft.com/office/drawing/2014/main" id="{4C84A3DE-874A-73E7-4AF8-693BC19C1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25204" y="3060645"/>
            <a:ext cx="3116317" cy="3116317"/>
          </a:xfrm>
          <a:prstGeom prst="rect">
            <a:avLst/>
          </a:prstGeom>
        </p:spPr>
      </p:pic>
      <p:pic>
        <p:nvPicPr>
          <p:cNvPr id="7" name="Gráfico 6" descr="Forbidden con relleno sólido">
            <a:extLst>
              <a:ext uri="{FF2B5EF4-FFF2-40B4-BE49-F238E27FC236}">
                <a16:creationId xmlns:a16="http://schemas.microsoft.com/office/drawing/2014/main" id="{59C9A571-2C23-6304-B717-5B429AEBC6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28235" y="1237430"/>
            <a:ext cx="2225566" cy="222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C0FFB-E7DB-8C2A-A44E-1E905BB1B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1593885-3CFD-3898-67D3-33B4E022198B}"/>
              </a:ext>
            </a:extLst>
          </p:cNvPr>
          <p:cNvSpPr txBox="1"/>
          <p:nvPr/>
        </p:nvSpPr>
        <p:spPr>
          <a:xfrm>
            <a:off x="7606092" y="6299686"/>
            <a:ext cx="791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CÓDIGO ORGÁNICO MONETARIO Y FINANCIERO</a:t>
            </a:r>
            <a:endParaRPr lang="es-EC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1CABC2F-69DA-153A-DCEC-8B258A5079DC}"/>
              </a:ext>
            </a:extLst>
          </p:cNvPr>
          <p:cNvSpPr txBox="1"/>
          <p:nvPr/>
        </p:nvSpPr>
        <p:spPr>
          <a:xfrm>
            <a:off x="315312" y="2573710"/>
            <a:ext cx="87183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>
              <a:latin typeface="Century Gothic" panose="020B0502020202020204" pitchFamily="34" charset="0"/>
            </a:endParaRPr>
          </a:p>
          <a:p>
            <a:pPr algn="just"/>
            <a:r>
              <a:rPr lang="es-MX" b="1">
                <a:latin typeface="Century Gothic" panose="020B0502020202020204" pitchFamily="34" charset="0"/>
              </a:rPr>
              <a:t>No se permite: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Cláusulas abusivas o que vulneren sus derechos.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Uso indebido o falta de protección de sus datos personales.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Negativa de acceso a su información y datos crediticios (físicos o digitales).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Métodos de cobranza que afecten su privacidad, dignidad, honra o reputación.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Modificaciones unilaterales en contratos por parte de las entidades.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Negación de cobertura del fondo de garantía de depósitos.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Negativa a entregar información y documentación sobre contratos, productos o servicios financieros.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>
                <a:latin typeface="Century Gothic" panose="020B0502020202020204" pitchFamily="34" charset="0"/>
              </a:rPr>
              <a:t>Negativa a entregar documentos cancelados o endosados tras subrogación de obligaciones.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B226BE-576A-82A8-C759-7C3EF375C414}"/>
              </a:ext>
            </a:extLst>
          </p:cNvPr>
          <p:cNvSpPr txBox="1"/>
          <p:nvPr/>
        </p:nvSpPr>
        <p:spPr>
          <a:xfrm>
            <a:off x="315312" y="1880547"/>
            <a:ext cx="8718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>
                <a:latin typeface="Century Gothic" panose="020B0502020202020204" pitchFamily="34" charset="0"/>
              </a:rPr>
              <a:t>Art. 155.1.- Del derecho a la protección</a:t>
            </a:r>
            <a:r>
              <a:rPr lang="es-MX">
                <a:latin typeface="Century Gothic" panose="020B0502020202020204" pitchFamily="34" charset="0"/>
              </a:rPr>
              <a:t>. Los usuarios y/o clientes del sistema financiero nacional tendrán derecho a requerir la adopción de medidas eficaces que garanticen tanto la seguridad de las operaciones financieras.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EA305DB-2AC4-F706-5D19-3A73AD868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037785" cy="1325563"/>
          </a:xfrm>
        </p:spPr>
        <p:txBody>
          <a:bodyPr/>
          <a:lstStyle/>
          <a:p>
            <a:r>
              <a:rPr lang="es-EC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&gt;Derecho </a:t>
            </a: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 la protección de datos</a:t>
            </a:r>
            <a:endParaRPr lang="es-EC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Gráfico 6" descr="Cloud Computing con relleno sólido">
            <a:extLst>
              <a:ext uri="{FF2B5EF4-FFF2-40B4-BE49-F238E27FC236}">
                <a16:creationId xmlns:a16="http://schemas.microsoft.com/office/drawing/2014/main" id="{C3D183F5-1C6E-BCA5-1B80-BE6813A8A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4360" y="1845129"/>
            <a:ext cx="3151508" cy="3151508"/>
          </a:xfrm>
          <a:prstGeom prst="rect">
            <a:avLst/>
          </a:prstGeom>
        </p:spPr>
      </p:pic>
      <p:pic>
        <p:nvPicPr>
          <p:cNvPr id="13" name="Gráfico 12" descr="Close con relleno sólido">
            <a:extLst>
              <a:ext uri="{FF2B5EF4-FFF2-40B4-BE49-F238E27FC236}">
                <a16:creationId xmlns:a16="http://schemas.microsoft.com/office/drawing/2014/main" id="{4BC70D49-E844-CD62-C3F6-EF4EE701A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16901" y="2472447"/>
            <a:ext cx="1626426" cy="162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9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B72D0-9B4F-E00B-9C8C-517134019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06914F-DB3C-99E6-4AE5-1AE66BD0DC9C}"/>
              </a:ext>
            </a:extLst>
          </p:cNvPr>
          <p:cNvSpPr txBox="1"/>
          <p:nvPr/>
        </p:nvSpPr>
        <p:spPr>
          <a:xfrm>
            <a:off x="7394028" y="6204857"/>
            <a:ext cx="465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CÓDIGO ORGÁNICO MONETARIO Y FINANCIERO</a:t>
            </a:r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D8DDC0-4CF8-7723-FF53-A4FEEE6FFE53}"/>
              </a:ext>
            </a:extLst>
          </p:cNvPr>
          <p:cNvSpPr txBox="1"/>
          <p:nvPr/>
        </p:nvSpPr>
        <p:spPr>
          <a:xfrm>
            <a:off x="1120724" y="2172204"/>
            <a:ext cx="5141248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>
                <a:solidFill>
                  <a:schemeClr val="accent6"/>
                </a:solidFill>
                <a:latin typeface="Century Gothic" panose="020B0502020202020204" pitchFamily="34" charset="0"/>
              </a:rPr>
              <a:t> </a:t>
            </a:r>
            <a:r>
              <a:rPr lang="es-MX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Artículo 158.4 – Obligación de notificar</a:t>
            </a:r>
            <a:endParaRPr lang="es-MX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>
                <a:latin typeface="Century Gothic" panose="020B0502020202020204" pitchFamily="34" charset="0"/>
              </a:rPr>
              <a:t>Las entidades financieras deben notificar a los usuarios sobre cualquier cargo o cobro (financiero o no financiero) hecho en sus cuentas o tarjetas.</a:t>
            </a:r>
          </a:p>
          <a:p>
            <a:r>
              <a:rPr lang="es-MX">
                <a:latin typeface="Century Gothic" panose="020B0502020202020204" pitchFamily="34" charset="0"/>
              </a:rPr>
              <a:t>La notificación debe enviarse a los medios de contacto registrados por el cliente.</a:t>
            </a:r>
          </a:p>
          <a:p>
            <a:r>
              <a:rPr lang="es-MX">
                <a:latin typeface="Century Gothic" panose="020B0502020202020204" pitchFamily="34" charset="0"/>
              </a:rPr>
              <a:t>La información debe ser clara y comprensible, sin siglas, símbolos o palabras incompletas.</a:t>
            </a:r>
          </a:p>
          <a:p>
            <a:r>
              <a:rPr lang="es-MX">
                <a:latin typeface="Century Gothic" panose="020B0502020202020204" pitchFamily="34" charset="0"/>
              </a:rPr>
              <a:t>No se puede contratar servicios financieros por cajero automático. </a:t>
            </a:r>
          </a:p>
          <a:p>
            <a:endParaRPr lang="es-MX" sz="600">
              <a:latin typeface="Century Gothic" panose="020B0502020202020204" pitchFamily="34" charset="0"/>
            </a:endParaRPr>
          </a:p>
          <a:p>
            <a:endParaRPr lang="es-MX" sz="600">
              <a:latin typeface="Century Gothic" panose="020B0502020202020204" pitchFamily="34" charset="0"/>
            </a:endParaRPr>
          </a:p>
          <a:p>
            <a:endParaRPr lang="es-MX" sz="600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AA5CE5-51CA-B16B-2971-D557EED6ABEE}"/>
              </a:ext>
            </a:extLst>
          </p:cNvPr>
          <p:cNvSpPr txBox="1"/>
          <p:nvPr/>
        </p:nvSpPr>
        <p:spPr>
          <a:xfrm>
            <a:off x="6629023" y="1696308"/>
            <a:ext cx="5421087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Artículo 201 – Atención al público</a:t>
            </a:r>
          </a:p>
          <a:p>
            <a:r>
              <a:rPr lang="es-MX">
                <a:latin typeface="Century Gothic" panose="020B0502020202020204" pitchFamily="34" charset="0"/>
              </a:rPr>
              <a:t>Las entidades financieras deben atender al público desde la fecha en que obtienen el permiso de funcionamiento.</a:t>
            </a:r>
          </a:p>
          <a:p>
            <a:r>
              <a:rPr lang="es-MX">
                <a:latin typeface="Century Gothic" panose="020B0502020202020204" pitchFamily="34" charset="0"/>
              </a:rPr>
              <a:t>El horario de atención será el que determinen los organismos de control.</a:t>
            </a:r>
          </a:p>
          <a:p>
            <a:r>
              <a:rPr lang="es-MX">
                <a:latin typeface="Century Gothic" panose="020B0502020202020204" pitchFamily="34" charset="0"/>
              </a:rPr>
              <a:t>No se puede suspender ni cerrar la atención al público sin: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>
                <a:latin typeface="Century Gothic" panose="020B0502020202020204" pitchFamily="34" charset="0"/>
              </a:rPr>
              <a:t>Notificar previamente a la superintendencia correspondiente.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>
                <a:latin typeface="Century Gothic" panose="020B0502020202020204" pitchFamily="34" charset="0"/>
              </a:rPr>
              <a:t>Informar al público con mínimo 5 días de anticipación.</a:t>
            </a:r>
          </a:p>
          <a:p>
            <a:r>
              <a:rPr lang="es-MX">
                <a:latin typeface="Century Gothic" panose="020B0502020202020204" pitchFamily="34" charset="0"/>
              </a:rPr>
              <a:t>Los organismos de control pueden autorizar o disponer la suspensión temporal de actividades en oficinas, si existe un pedido justificado de la entidad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98BAA64-D370-0646-E1AC-A2594244DCC1}"/>
              </a:ext>
            </a:extLst>
          </p:cNvPr>
          <p:cNvCxnSpPr/>
          <p:nvPr/>
        </p:nvCxnSpPr>
        <p:spPr>
          <a:xfrm flipH="1">
            <a:off x="6279274" y="1680542"/>
            <a:ext cx="349749" cy="6463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DB04E9B-E894-A040-6FF2-05DFD6E0E275}"/>
              </a:ext>
            </a:extLst>
          </p:cNvPr>
          <p:cNvCxnSpPr>
            <a:cxnSpLocks/>
          </p:cNvCxnSpPr>
          <p:nvPr/>
        </p:nvCxnSpPr>
        <p:spPr>
          <a:xfrm flipH="1" flipV="1">
            <a:off x="6279274" y="5743192"/>
            <a:ext cx="349749" cy="4301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rapecio 9">
            <a:extLst>
              <a:ext uri="{FF2B5EF4-FFF2-40B4-BE49-F238E27FC236}">
                <a16:creationId xmlns:a16="http://schemas.microsoft.com/office/drawing/2014/main" id="{8ECB09D2-8DEB-02A0-CEE8-66D488F031C2}"/>
              </a:ext>
            </a:extLst>
          </p:cNvPr>
          <p:cNvSpPr/>
          <p:nvPr/>
        </p:nvSpPr>
        <p:spPr>
          <a:xfrm rot="16200000">
            <a:off x="4108806" y="3816406"/>
            <a:ext cx="4656082" cy="384353"/>
          </a:xfrm>
          <a:prstGeom prst="trapezoid">
            <a:avLst>
              <a:gd name="adj" fmla="val 131944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FE3194D-75CD-BA8D-A295-DFE325DA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04890" cy="1325563"/>
          </a:xfrm>
        </p:spPr>
        <p:txBody>
          <a:bodyPr/>
          <a:lstStyle/>
          <a:p>
            <a:pPr marL="441325" indent="-441325"/>
            <a:r>
              <a:rPr lang="es-EC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&gt;Derecho </a:t>
            </a:r>
            <a:r>
              <a:rPr lang="es-MX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a la protección de datos</a:t>
            </a:r>
            <a:endParaRPr lang="es-EC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99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1C9F6-7808-EB97-0BB9-833D74696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16D386-0CCA-FA4F-952A-49E2E8ABC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02" y="365125"/>
            <a:ext cx="8071945" cy="1325563"/>
          </a:xfrm>
        </p:spPr>
        <p:txBody>
          <a:bodyPr/>
          <a:lstStyle/>
          <a:p>
            <a:pPr marL="536575" indent="-536575"/>
            <a:r>
              <a:rPr lang="es-EC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 </a:t>
            </a:r>
            <a:r>
              <a:rPr lang="es-EC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Derecho </a:t>
            </a:r>
            <a:r>
              <a:rPr lang="es-MX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a la educación financiera</a:t>
            </a:r>
            <a:endParaRPr lang="es-EC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D4CA47BF-18B9-9B79-7D33-685702CB1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263742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722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>
            <a:extLst>
              <a:ext uri="{FF2B5EF4-FFF2-40B4-BE49-F238E27FC236}">
                <a16:creationId xmlns:a16="http://schemas.microsoft.com/office/drawing/2014/main" id="{A58F07BA-A3D8-A7D2-8C81-8DD616E195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7865928"/>
              </p:ext>
            </p:extLst>
          </p:nvPr>
        </p:nvGraphicFramePr>
        <p:xfrm>
          <a:off x="380998" y="1479384"/>
          <a:ext cx="11811002" cy="5163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1AEB1DF-1813-A1DF-A290-33D3D29573D8}"/>
              </a:ext>
            </a:extLst>
          </p:cNvPr>
          <p:cNvSpPr txBox="1"/>
          <p:nvPr/>
        </p:nvSpPr>
        <p:spPr>
          <a:xfrm>
            <a:off x="5722884" y="5996287"/>
            <a:ext cx="632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/>
              <a:t>BENEFICIOS ESPERADOS </a:t>
            </a:r>
          </a:p>
          <a:p>
            <a:r>
              <a:rPr lang="es-EC" b="1"/>
              <a:t> RESOLUCIÓN Nro. SEPS-IGT-IGS-IGJ-INFMR-INGINT-2024-0172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B5F6E8F-9C28-183C-B19E-72B27360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302" y="365125"/>
            <a:ext cx="8071945" cy="1325563"/>
          </a:xfrm>
        </p:spPr>
        <p:txBody>
          <a:bodyPr/>
          <a:lstStyle/>
          <a:p>
            <a:pPr marL="536575" indent="-536575"/>
            <a:r>
              <a:rPr lang="es-EC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 </a:t>
            </a:r>
            <a:r>
              <a:rPr lang="es-EC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Derecho </a:t>
            </a:r>
            <a:r>
              <a:rPr lang="es-MX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a la educación financiera</a:t>
            </a:r>
            <a:endParaRPr lang="es-EC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D8EEC6F-8B3E-5126-7E80-68B7A5D72EF4}"/>
              </a:ext>
            </a:extLst>
          </p:cNvPr>
          <p:cNvSpPr/>
          <p:nvPr/>
        </p:nvSpPr>
        <p:spPr>
          <a:xfrm>
            <a:off x="146957" y="571500"/>
            <a:ext cx="7800413" cy="5666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BA09FD-58F0-E745-15DC-1E704355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2152" y="2656489"/>
            <a:ext cx="3508108" cy="3945776"/>
          </a:xfrm>
        </p:spPr>
        <p:txBody>
          <a:bodyPr>
            <a:normAutofit/>
          </a:bodyPr>
          <a:lstStyle/>
          <a:p>
            <a:r>
              <a:rPr lang="es-EC" sz="2000">
                <a:latin typeface="Century Gothic" panose="020B0502020202020204" pitchFamily="34" charset="0"/>
              </a:rPr>
              <a:t>Cambio en el objetivo central de la motivación para la educación financiera:</a:t>
            </a:r>
          </a:p>
          <a:p>
            <a:pPr marL="0" indent="0" algn="ctr">
              <a:buNone/>
            </a:pPr>
            <a:r>
              <a:rPr lang="es-MX"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Bienestar Financiero: </a:t>
            </a:r>
          </a:p>
          <a:p>
            <a:pPr marL="0" indent="0" algn="just">
              <a:buNone/>
            </a:pPr>
            <a:r>
              <a:rPr lang="es-MX" sz="2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Estado en el cual una persona puede cumplir satisfactoriamente sus obligaciones financieras actuales y futuras, mientras se siente seguro y en control de su situación financiera. </a:t>
            </a:r>
          </a:p>
          <a:p>
            <a:endParaRPr lang="es-EC" sz="2000">
              <a:latin typeface="Century Gothic" panose="020B0502020202020204" pitchFamily="34" charset="0"/>
            </a:endParaRPr>
          </a:p>
        </p:txBody>
      </p:sp>
      <p:pic>
        <p:nvPicPr>
          <p:cNvPr id="9" name="Imagen 8" descr="Man teaching girl skateboarding">
            <a:extLst>
              <a:ext uri="{FF2B5EF4-FFF2-40B4-BE49-F238E27FC236}">
                <a16:creationId xmlns:a16="http://schemas.microsoft.com/office/drawing/2014/main" id="{CBF74839-60B1-1644-D57A-EE756FD0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9" y="1138355"/>
            <a:ext cx="6871936" cy="458129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677C7CF3-501C-584F-B60D-347281282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027" y="1138355"/>
            <a:ext cx="3594233" cy="1325563"/>
          </a:xfrm>
        </p:spPr>
        <p:txBody>
          <a:bodyPr>
            <a:noAutofit/>
          </a:bodyPr>
          <a:lstStyle/>
          <a:p>
            <a:pPr marL="536575" indent="-536575"/>
            <a:r>
              <a:rPr lang="es-EC" sz="3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 </a:t>
            </a:r>
            <a:r>
              <a:rPr lang="es-EC" sz="3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Derecho </a:t>
            </a:r>
            <a:r>
              <a:rPr lang="es-MX" sz="32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a la educación financiera</a:t>
            </a:r>
            <a:endParaRPr lang="es-EC" sz="320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5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C636C-243B-CD82-B4E7-8D41495E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703531-C9A1-E43F-1264-0C4F8395A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0119" y="788277"/>
            <a:ext cx="4524704" cy="1940362"/>
          </a:xfrm>
        </p:spPr>
        <p:txBody>
          <a:bodyPr>
            <a:noAutofit/>
          </a:bodyPr>
          <a:lstStyle/>
          <a:p>
            <a:pPr algn="ctr"/>
            <a:r>
              <a:rPr lang="es-EC" sz="28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 </a:t>
            </a:r>
            <a:r>
              <a:rPr lang="es-EC" sz="2800">
                <a:latin typeface="Arial Black" panose="020B0A04020102020204" pitchFamily="34" charset="0"/>
              </a:rPr>
              <a:t>Derecho a la información de productos y servicios financieros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CEFC0-F276-8943-D10D-12BDFF6C6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0119" y="2728639"/>
            <a:ext cx="4718897" cy="3846787"/>
          </a:xfrm>
        </p:spPr>
        <p:txBody>
          <a:bodyPr>
            <a:normAutofit lnSpcReduction="10000"/>
          </a:bodyPr>
          <a:lstStyle/>
          <a:p>
            <a:r>
              <a:rPr lang="es-MX" sz="2000">
                <a:latin typeface="Century Gothic" panose="020B0502020202020204" pitchFamily="34" charset="0"/>
              </a:rPr>
              <a:t>Claridad, precisión, veracidad y oportunidad de la información para elegir el mejor producto o servicio financiero de la variedad que oferta cada IFI. </a:t>
            </a:r>
          </a:p>
          <a:p>
            <a:r>
              <a:rPr lang="es-MX" sz="2000">
                <a:latin typeface="Century Gothic" panose="020B0502020202020204" pitchFamily="34" charset="0"/>
              </a:rPr>
              <a:t>Información referente a: plazos, costos financieros y no financieros (comisiones), tasas de interés, etc. </a:t>
            </a:r>
          </a:p>
          <a:p>
            <a:r>
              <a:rPr lang="es-MX" sz="2000">
                <a:latin typeface="Century Gothic" panose="020B0502020202020204" pitchFamily="34" charset="0"/>
              </a:rPr>
              <a:t>El colaborador de la entidad debe asegurarse que el usuario haya comprendido los términos y condiciones que protegen el producto o servicio informado. </a:t>
            </a:r>
          </a:p>
        </p:txBody>
      </p:sp>
      <p:pic>
        <p:nvPicPr>
          <p:cNvPr id="4" name="Picture 4" descr="Desk with productivity items">
            <a:extLst>
              <a:ext uri="{FF2B5EF4-FFF2-40B4-BE49-F238E27FC236}">
                <a16:creationId xmlns:a16="http://schemas.microsoft.com/office/drawing/2014/main" id="{46A0F9F9-D2A3-4663-B22F-64CCCA93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4" r="-1" b="-1"/>
          <a:stretch>
            <a:fillRect/>
          </a:stretch>
        </p:blipFill>
        <p:spPr>
          <a:xfrm>
            <a:off x="512129" y="583324"/>
            <a:ext cx="6674568" cy="51784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046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D7AB82-B847-0B2D-9460-D23E5BBC2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1EF20AC-F0A7-8434-3D6A-537263441CAF}"/>
              </a:ext>
            </a:extLst>
          </p:cNvPr>
          <p:cNvSpPr txBox="1"/>
          <p:nvPr/>
        </p:nvSpPr>
        <p:spPr>
          <a:xfrm>
            <a:off x="6096000" y="6253897"/>
            <a:ext cx="791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latin typeface="Century Gothic" panose="020B0502020202020204" pitchFamily="34" charset="0"/>
              </a:rPr>
              <a:t>CÓDIGO ORGÁNICO MONETARIO Y FINANCIERO</a:t>
            </a:r>
            <a:endParaRPr lang="es-EC" b="1">
              <a:latin typeface="Century Gothic" panose="020B0502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1D2E14D-1431-BAC1-F984-52B04538EB3B}"/>
              </a:ext>
            </a:extLst>
          </p:cNvPr>
          <p:cNvSpPr txBox="1"/>
          <p:nvPr/>
        </p:nvSpPr>
        <p:spPr>
          <a:xfrm>
            <a:off x="4288221" y="2460188"/>
            <a:ext cx="73309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>
                <a:latin typeface="Century Gothic" panose="020B0502020202020204" pitchFamily="34" charset="0"/>
              </a:rPr>
              <a:t>Art. 153.- Calidad de los servicios. </a:t>
            </a:r>
          </a:p>
          <a:p>
            <a:pPr algn="just"/>
            <a:endParaRPr lang="es-MX" b="1">
              <a:latin typeface="Century Gothic" panose="020B0502020202020204" pitchFamily="34" charset="0"/>
            </a:endParaRPr>
          </a:p>
          <a:p>
            <a:pPr algn="just"/>
            <a:r>
              <a:rPr lang="es-MX">
                <a:latin typeface="Century Gothic" panose="020B0502020202020204" pitchFamily="34" charset="0"/>
              </a:rPr>
              <a:t>La Junta de Política y Regulación Monetaria y Financiera regulará los estándares de calidad de los servicios financieros, de los sistemas de medición de satisfacción de los clientes y usuarios y de los sistemas de atención y reparación.</a:t>
            </a:r>
          </a:p>
          <a:p>
            <a:pPr algn="just"/>
            <a:br>
              <a:rPr lang="es-MX">
                <a:latin typeface="Century Gothic" panose="020B0502020202020204" pitchFamily="34" charset="0"/>
              </a:rPr>
            </a:br>
            <a:r>
              <a:rPr lang="es-MX">
                <a:latin typeface="Century Gothic" panose="020B0502020202020204" pitchFamily="34" charset="0"/>
              </a:rPr>
              <a:t>Las entidades financieras prestarán servicios eficientes, oportunos y transparentes, para lo cual informarán a los usuarios y/o clientes, a través de los diferentes canales de comunicación que mantengan, sobre los servicios y cargos, de acuerdo con las normas y frecuencia establecidos para el efecto. </a:t>
            </a:r>
            <a:endParaRPr lang="es-EC">
              <a:latin typeface="Century Gothic" panose="020B0502020202020204" pitchFamily="34" charset="0"/>
            </a:endParaRPr>
          </a:p>
        </p:txBody>
      </p:sp>
      <p:pic>
        <p:nvPicPr>
          <p:cNvPr id="5" name="Gráfico 4" descr="Clipboard Badge con relleno sólido">
            <a:extLst>
              <a:ext uri="{FF2B5EF4-FFF2-40B4-BE49-F238E27FC236}">
                <a16:creationId xmlns:a16="http://schemas.microsoft.com/office/drawing/2014/main" id="{8378B89A-178D-517C-6AEC-B5AB1E45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137" y="2081048"/>
            <a:ext cx="4041185" cy="404118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F606895-E5EC-84C2-F0AB-FB686F2E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945" y="519826"/>
            <a:ext cx="10166382" cy="1940362"/>
          </a:xfrm>
        </p:spPr>
        <p:txBody>
          <a:bodyPr>
            <a:noAutofit/>
          </a:bodyPr>
          <a:lstStyle/>
          <a:p>
            <a:pPr algn="ctr"/>
            <a:r>
              <a:rPr lang="es-EC" sz="3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 </a:t>
            </a:r>
            <a:r>
              <a:rPr lang="es-EC" sz="3200">
                <a:latin typeface="Arial Black" panose="020B0A04020102020204" pitchFamily="34" charset="0"/>
              </a:rPr>
              <a:t>Derecho a la información de productos y servicios financieros</a:t>
            </a:r>
          </a:p>
        </p:txBody>
      </p:sp>
    </p:spTree>
    <p:extLst>
      <p:ext uri="{BB962C8B-B14F-4D97-AF65-F5344CB8AC3E}">
        <p14:creationId xmlns:p14="http://schemas.microsoft.com/office/powerpoint/2010/main" val="1387894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24599B-8FF5-CE64-9026-F06DDF20E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9A7A5F8-AA87-4A1C-ABF9-105E2D3ECDEF}"/>
              </a:ext>
            </a:extLst>
          </p:cNvPr>
          <p:cNvSpPr txBox="1"/>
          <p:nvPr/>
        </p:nvSpPr>
        <p:spPr>
          <a:xfrm>
            <a:off x="0" y="6236438"/>
            <a:ext cx="5223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/>
              <a:t>CÓDIGO ORGÁNICO MONETARIO Y FINANCIERO</a:t>
            </a:r>
            <a:endParaRPr lang="es-EC" sz="16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70F1121-A173-B80D-4330-44201AAA5E0D}"/>
              </a:ext>
            </a:extLst>
          </p:cNvPr>
          <p:cNvSpPr txBox="1"/>
          <p:nvPr/>
        </p:nvSpPr>
        <p:spPr>
          <a:xfrm>
            <a:off x="241737" y="2410442"/>
            <a:ext cx="4981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Art. 453.- Redención de certificados: </a:t>
            </a:r>
            <a:r>
              <a:rPr lang="es-MX" sz="2400">
                <a:latin typeface="Century Gothic" panose="020B0502020202020204" pitchFamily="34" charset="0"/>
              </a:rPr>
              <a:t>En caso de fallecimiento del socio, la redención del capital será total y no se computará dentro del 5% establecido en el inciso anterior; la devolución se realizará conforme a las </a:t>
            </a:r>
            <a:r>
              <a:rPr lang="es-MX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disposiciones del Código Civil.</a:t>
            </a:r>
            <a:endParaRPr lang="es-EC" sz="2400">
              <a:latin typeface="Century Gothic" panose="020B0502020202020204" pitchFamily="34" charset="0"/>
            </a:endParaRPr>
          </a:p>
        </p:txBody>
      </p:sp>
      <p:pic>
        <p:nvPicPr>
          <p:cNvPr id="8" name="Imagen 7" descr="Compass and map">
            <a:extLst>
              <a:ext uri="{FF2B5EF4-FFF2-40B4-BE49-F238E27FC236}">
                <a16:creationId xmlns:a16="http://schemas.microsoft.com/office/drawing/2014/main" id="{300DDA0A-D16E-1F1C-68F7-6C4C889CB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81" y="2723809"/>
            <a:ext cx="6226973" cy="2789585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555AFE4C-5919-EB48-32F4-F0BDB70F1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93" y="519826"/>
            <a:ext cx="10828534" cy="1940362"/>
          </a:xfrm>
        </p:spPr>
        <p:txBody>
          <a:bodyPr>
            <a:noAutofit/>
          </a:bodyPr>
          <a:lstStyle/>
          <a:p>
            <a:r>
              <a:rPr lang="es-EC" sz="32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 </a:t>
            </a:r>
            <a:r>
              <a:rPr lang="es-EC" sz="3200">
                <a:latin typeface="Arial Black" panose="020B0A04020102020204" pitchFamily="34" charset="0"/>
              </a:rPr>
              <a:t>Derecho a la información de productos y servicios financieros</a:t>
            </a:r>
          </a:p>
        </p:txBody>
      </p:sp>
    </p:spTree>
    <p:extLst>
      <p:ext uri="{BB962C8B-B14F-4D97-AF65-F5344CB8AC3E}">
        <p14:creationId xmlns:p14="http://schemas.microsoft.com/office/powerpoint/2010/main" val="1932654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AC9E-BDAB-ACA6-BDA3-EE6A9B710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67AC0C58-5830-A295-E8E8-A7E2FE0A5390}"/>
              </a:ext>
            </a:extLst>
          </p:cNvPr>
          <p:cNvSpPr/>
          <p:nvPr/>
        </p:nvSpPr>
        <p:spPr>
          <a:xfrm>
            <a:off x="1426102" y="1494898"/>
            <a:ext cx="5423338" cy="511011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2D37AAE-ABF3-85FB-8464-66143335C0A9}"/>
              </a:ext>
            </a:extLst>
          </p:cNvPr>
          <p:cNvSpPr txBox="1"/>
          <p:nvPr/>
        </p:nvSpPr>
        <p:spPr>
          <a:xfrm>
            <a:off x="157654" y="48348"/>
            <a:ext cx="101372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Normativa interna para proteger a los usuarios financieros</a:t>
            </a:r>
            <a:endParaRPr lang="es-EC" sz="440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95E6F0-C05F-13D2-31AA-3E1F23718326}"/>
              </a:ext>
            </a:extLst>
          </p:cNvPr>
          <p:cNvSpPr txBox="1"/>
          <p:nvPr/>
        </p:nvSpPr>
        <p:spPr>
          <a:xfrm>
            <a:off x="7346732" y="2203294"/>
            <a:ext cx="4530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Estatuto social: </a:t>
            </a:r>
          </a:p>
          <a:p>
            <a:pPr algn="just"/>
            <a:r>
              <a:rPr lang="es-EC">
                <a:latin typeface="Century Gothic" panose="020B0502020202020204" pitchFamily="34" charset="0"/>
              </a:rPr>
              <a:t>Documento constitución de la cooperativa donde se reconoce que</a:t>
            </a:r>
            <a:r>
              <a:rPr lang="es-MX">
                <a:latin typeface="Century Gothic" panose="020B0502020202020204" pitchFamily="34" charset="0"/>
              </a:rPr>
              <a:t>, las cooperativas de ahorro y crédito son sociedades de personas con identidad cooperativa, formadas por personas naturales o jurídicas que se unen voluntariamente bajo los principios establecidos en la Ley Orgánica de Economía Popular y Solidaria, con el objetivo de realizar actividades de intermediación financiera y de responsabilidad social con sus socios.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CA4545-E02B-E357-1586-0377834DD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183" y="1324613"/>
            <a:ext cx="56611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2C140-830F-4A90-1D7B-51D87D06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>
                <a:solidFill>
                  <a:schemeClr val="accent5"/>
                </a:solidFill>
                <a:latin typeface="Arial Black" panose="020B0A04020102020204" pitchFamily="34" charset="0"/>
              </a:rPr>
              <a:t>VI. Derechos de los Usuarios Financieros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10CB992-2068-5173-414A-4C26A108D7EC}"/>
              </a:ext>
            </a:extLst>
          </p:cNvPr>
          <p:cNvSpPr txBox="1"/>
          <p:nvPr/>
        </p:nvSpPr>
        <p:spPr>
          <a:xfrm>
            <a:off x="838201" y="1923393"/>
            <a:ext cx="8053552" cy="454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lphaLcParenR"/>
            </a:pPr>
            <a:r>
              <a:rPr lang="es-EC" sz="2800" b="1">
                <a:latin typeface="Century Gothic" panose="020B0502020202020204" pitchFamily="34" charset="0"/>
              </a:rPr>
              <a:t>Derecho a la Queja</a:t>
            </a:r>
          </a:p>
          <a:p>
            <a:pPr marL="514350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lphaLcParenR"/>
            </a:pPr>
            <a:r>
              <a:rPr lang="es-EC" sz="2800" b="1">
                <a:latin typeface="Century Gothic" panose="020B0502020202020204" pitchFamily="34" charset="0"/>
              </a:rPr>
              <a:t>Derecho a la información</a:t>
            </a:r>
          </a:p>
          <a:p>
            <a:pPr marL="514350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lphaLcParenR"/>
            </a:pPr>
            <a:r>
              <a:rPr lang="es-EC" sz="2800" b="1">
                <a:latin typeface="Century Gothic" panose="020B0502020202020204" pitchFamily="34" charset="0"/>
              </a:rPr>
              <a:t>Derecho a la transparencia</a:t>
            </a:r>
          </a:p>
          <a:p>
            <a:pPr marL="514350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lphaLcParenR"/>
            </a:pPr>
            <a:r>
              <a:rPr lang="es-EC" sz="2800" b="1">
                <a:latin typeface="Century Gothic" panose="020B0502020202020204" pitchFamily="34" charset="0"/>
              </a:rPr>
              <a:t>Derecho a la protección de datos</a:t>
            </a:r>
          </a:p>
          <a:p>
            <a:pPr marL="514350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lphaLcParenR"/>
            </a:pPr>
            <a:r>
              <a:rPr lang="es-EC" sz="2800" b="1">
                <a:latin typeface="Century Gothic" panose="020B0502020202020204" pitchFamily="34" charset="0"/>
              </a:rPr>
              <a:t>Derecho a la Educación Financiera</a:t>
            </a:r>
          </a:p>
          <a:p>
            <a:pPr marL="514350" indent="-514350">
              <a:lnSpc>
                <a:spcPct val="150000"/>
              </a:lnSpc>
              <a:buClr>
                <a:schemeClr val="accent5">
                  <a:lumMod val="75000"/>
                </a:schemeClr>
              </a:buClr>
              <a:buFont typeface="+mj-lt"/>
              <a:buAutoNum type="alphaLcParenR"/>
            </a:pPr>
            <a:r>
              <a:rPr lang="es-MX" sz="2800" b="1">
                <a:latin typeface="Century Gothic" panose="020B0502020202020204" pitchFamily="34" charset="0"/>
              </a:rPr>
              <a:t>Derecho a la información de productos y servicios financieros</a:t>
            </a:r>
            <a:endParaRPr lang="es-EC" sz="2000" b="1"/>
          </a:p>
        </p:txBody>
      </p:sp>
      <p:pic>
        <p:nvPicPr>
          <p:cNvPr id="5" name="Gráfico 4" descr="Confused face with solid fill con relleno sólido">
            <a:extLst>
              <a:ext uri="{FF2B5EF4-FFF2-40B4-BE49-F238E27FC236}">
                <a16:creationId xmlns:a16="http://schemas.microsoft.com/office/drawing/2014/main" id="{EE9771E2-7FF8-BB9B-92C3-1EE34B267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5376" y="4540277"/>
            <a:ext cx="1466065" cy="1466065"/>
          </a:xfrm>
          <a:prstGeom prst="rect">
            <a:avLst/>
          </a:prstGeom>
        </p:spPr>
      </p:pic>
      <p:pic>
        <p:nvPicPr>
          <p:cNvPr id="7" name="Gráfico 6" descr="Crying face with solid fill con relleno sólido">
            <a:extLst>
              <a:ext uri="{FF2B5EF4-FFF2-40B4-BE49-F238E27FC236}">
                <a16:creationId xmlns:a16="http://schemas.microsoft.com/office/drawing/2014/main" id="{9DD2CEB4-0285-7930-5EC6-510A0DEC3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5377" y="2420135"/>
            <a:ext cx="1466065" cy="1466065"/>
          </a:xfrm>
          <a:prstGeom prst="rect">
            <a:avLst/>
          </a:prstGeom>
        </p:spPr>
      </p:pic>
      <p:pic>
        <p:nvPicPr>
          <p:cNvPr id="9" name="Gráfico 8" descr="Expressionless face with solid fill con relleno sólido">
            <a:extLst>
              <a:ext uri="{FF2B5EF4-FFF2-40B4-BE49-F238E27FC236}">
                <a16:creationId xmlns:a16="http://schemas.microsoft.com/office/drawing/2014/main" id="{AF858CAA-1A4D-0731-4B75-0889A9E057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1870" y="3531412"/>
            <a:ext cx="1466065" cy="1466065"/>
          </a:xfrm>
          <a:prstGeom prst="rect">
            <a:avLst/>
          </a:prstGeom>
        </p:spPr>
      </p:pic>
      <p:pic>
        <p:nvPicPr>
          <p:cNvPr id="11" name="Gráfico 10" descr="Smiling face with solid fill con relleno sólido">
            <a:extLst>
              <a:ext uri="{FF2B5EF4-FFF2-40B4-BE49-F238E27FC236}">
                <a16:creationId xmlns:a16="http://schemas.microsoft.com/office/drawing/2014/main" id="{471800E9-4189-78E8-F13F-0636CEF71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4524" y="1962935"/>
            <a:ext cx="1466065" cy="146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66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E76CF-9202-8A65-B30C-A85E21B3F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E028CBD-87A1-C253-6A32-5FB308B923AC}"/>
              </a:ext>
            </a:extLst>
          </p:cNvPr>
          <p:cNvSpPr txBox="1"/>
          <p:nvPr/>
        </p:nvSpPr>
        <p:spPr>
          <a:xfrm>
            <a:off x="5029572" y="150670"/>
            <a:ext cx="55963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Normativa interna para proteger a los usuarios financieros</a:t>
            </a:r>
            <a:endParaRPr lang="es-EC" sz="360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DE19A4-C509-BD66-FBC3-A6B25CEB9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29572" cy="65863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3DE8FA3-7EAB-BA24-B69F-C55065F93DE6}"/>
              </a:ext>
            </a:extLst>
          </p:cNvPr>
          <p:cNvSpPr txBox="1"/>
          <p:nvPr/>
        </p:nvSpPr>
        <p:spPr>
          <a:xfrm>
            <a:off x="5574750" y="2663027"/>
            <a:ext cx="559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Código de Ética:</a:t>
            </a:r>
            <a:r>
              <a:rPr lang="es-EC" sz="24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EC" sz="2400">
                <a:latin typeface="Century Gothic" panose="020B0502020202020204" pitchFamily="34" charset="0"/>
              </a:rPr>
              <a:t>Constituye una guía a la acción moral, procurando que mediante su aplicación las personas declaran su intención de cumplir con la sociedad, de servirla con la lealtad, diligencia y de respetarse a la misma. </a:t>
            </a:r>
          </a:p>
        </p:txBody>
      </p:sp>
    </p:spTree>
    <p:extLst>
      <p:ext uri="{BB962C8B-B14F-4D97-AF65-F5344CB8AC3E}">
        <p14:creationId xmlns:p14="http://schemas.microsoft.com/office/powerpoint/2010/main" val="348335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122D5-DC35-F10D-525C-CDD951297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CE34EBA-C420-14C1-E79E-FB6D85C147CC}"/>
              </a:ext>
            </a:extLst>
          </p:cNvPr>
          <p:cNvSpPr txBox="1"/>
          <p:nvPr/>
        </p:nvSpPr>
        <p:spPr>
          <a:xfrm>
            <a:off x="157654" y="150670"/>
            <a:ext cx="104683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Normativa interna para proteger a los usuarios financieros</a:t>
            </a:r>
            <a:endParaRPr lang="es-EC" sz="440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00E605-4FA0-A71E-7D5E-97C2ACC74897}"/>
              </a:ext>
            </a:extLst>
          </p:cNvPr>
          <p:cNvSpPr txBox="1"/>
          <p:nvPr/>
        </p:nvSpPr>
        <p:spPr>
          <a:xfrm>
            <a:off x="4382815" y="1823542"/>
            <a:ext cx="7173311" cy="4293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sz="21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Reglamento Interno: </a:t>
            </a:r>
          </a:p>
          <a:p>
            <a:pPr algn="just"/>
            <a:r>
              <a:rPr lang="es-EC" sz="2100">
                <a:latin typeface="Century Gothic" panose="020B0502020202020204" pitchFamily="34" charset="0"/>
              </a:rPr>
              <a:t>Recoge disposiciones para el adecuado funcionamiento de la institución, partiendo del reconocimiento de valores y principios, complemento de derechos y obligaciones de los socios, estamentos internos y funcionamiento de los órganos internos.</a:t>
            </a:r>
            <a:endParaRPr lang="es-MX" sz="2100">
              <a:latin typeface="Century Gothic" panose="020B0502020202020204" pitchFamily="34" charset="0"/>
            </a:endParaRPr>
          </a:p>
          <a:p>
            <a:pPr algn="just"/>
            <a:endParaRPr lang="es-EC" sz="2100">
              <a:latin typeface="Century Gothic" panose="020B0502020202020204" pitchFamily="34" charset="0"/>
            </a:endParaRPr>
          </a:p>
          <a:p>
            <a:pPr algn="just"/>
            <a:r>
              <a:rPr lang="es-EC" sz="21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Manual de Buen Gobierno:</a:t>
            </a:r>
            <a:r>
              <a:rPr lang="es-EC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EC" sz="2100">
                <a:latin typeface="Century Gothic" panose="020B0502020202020204" pitchFamily="34" charset="0"/>
              </a:rPr>
              <a:t>Considera todos los aspectos relacionados con la adecuada gestión del gobierno cooperativo, precautelando el cumplimiento a la democracia y orden institucional.</a:t>
            </a:r>
          </a:p>
        </p:txBody>
      </p:sp>
      <p:pic>
        <p:nvPicPr>
          <p:cNvPr id="4" name="Gráfico 3" descr="Business Growth con relleno sólido">
            <a:extLst>
              <a:ext uri="{FF2B5EF4-FFF2-40B4-BE49-F238E27FC236}">
                <a16:creationId xmlns:a16="http://schemas.microsoft.com/office/drawing/2014/main" id="{7CDCC5B1-905E-543F-F853-4AADC4A51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7502" y="1823542"/>
            <a:ext cx="4125313" cy="41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5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6FD28-C882-028E-462A-123486CF6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D43CEDE5-12DA-6583-CD1F-AC34ACC2AFF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2927"/>
          <a:stretch>
            <a:fillRect/>
          </a:stretch>
        </p:blipFill>
        <p:spPr>
          <a:xfrm>
            <a:off x="6096000" y="1024758"/>
            <a:ext cx="5000290" cy="5388107"/>
          </a:xfrm>
          <a:prstGeom prst="rect">
            <a:avLst/>
          </a:prstGeom>
          <a:effectLst/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5B1ED5B4-767E-FC40-4762-3BCB1892A5C8}"/>
              </a:ext>
            </a:extLst>
          </p:cNvPr>
          <p:cNvSpPr txBox="1">
            <a:spLocks/>
          </p:cNvSpPr>
          <p:nvPr/>
        </p:nvSpPr>
        <p:spPr>
          <a:xfrm>
            <a:off x="451945" y="445135"/>
            <a:ext cx="5644055" cy="167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/>
            <a:r>
              <a:rPr lang="es-EC" sz="40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sz="4000">
                <a:latin typeface="Arial Black" panose="020B0A04020102020204" pitchFamily="34" charset="0"/>
              </a:rPr>
              <a:t>Derecho a la       Queja</a:t>
            </a:r>
          </a:p>
        </p:txBody>
      </p:sp>
      <p:graphicFrame>
        <p:nvGraphicFramePr>
          <p:cNvPr id="16" name="Marcador de contenido 2">
            <a:extLst>
              <a:ext uri="{FF2B5EF4-FFF2-40B4-BE49-F238E27FC236}">
                <a16:creationId xmlns:a16="http://schemas.microsoft.com/office/drawing/2014/main" id="{3F3D62B0-4AC1-3DCC-0498-A345C9CBB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673554"/>
              </p:ext>
            </p:extLst>
          </p:nvPr>
        </p:nvGraphicFramePr>
        <p:xfrm>
          <a:off x="331076" y="2017987"/>
          <a:ext cx="5644055" cy="4111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5120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73242-3D69-9882-56EF-351E467C9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985315C-656F-425A-2735-7F500FF92EE0}"/>
              </a:ext>
            </a:extLst>
          </p:cNvPr>
          <p:cNvSpPr txBox="1"/>
          <p:nvPr/>
        </p:nvSpPr>
        <p:spPr>
          <a:xfrm>
            <a:off x="4761187" y="5844975"/>
            <a:ext cx="7914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CÓDIGO ORGÁNICO MONETARIO Y FINANCIERO</a:t>
            </a:r>
          </a:p>
          <a:p>
            <a:r>
              <a:rPr lang="es-MX" b="1">
                <a:latin typeface="Century Gothic" panose="020B0502020202020204" pitchFamily="34" charset="0"/>
              </a:rPr>
              <a:t>Artículo 157 – Vulneración de derechos de los usuarios financieros</a:t>
            </a:r>
            <a:endParaRPr lang="es-MX">
              <a:latin typeface="Century Gothic" panose="020B0502020202020204" pitchFamily="34" charset="0"/>
            </a:endParaRPr>
          </a:p>
          <a:p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692112-9C0B-6517-CC66-A18631BC7DED}"/>
              </a:ext>
            </a:extLst>
          </p:cNvPr>
          <p:cNvSpPr txBox="1"/>
          <p:nvPr/>
        </p:nvSpPr>
        <p:spPr>
          <a:xfrm>
            <a:off x="614855" y="1954920"/>
            <a:ext cx="8276895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>
                <a:latin typeface="Century Gothic" panose="020B0502020202020204" pitchFamily="34" charset="0"/>
              </a:rPr>
              <a:t>Los usuarios pueden presentar </a:t>
            </a:r>
            <a:r>
              <a:rPr lang="es-MX" b="1">
                <a:latin typeface="Century Gothic" panose="020B0502020202020204" pitchFamily="34" charset="0"/>
              </a:rPr>
              <a:t>quejas o reclamos</a:t>
            </a:r>
            <a:r>
              <a:rPr lang="es-MX"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s-MX">
                <a:latin typeface="Century Gothic" panose="020B0502020202020204" pitchFamily="34" charset="0"/>
              </a:rPr>
              <a:t>Ante la propia entidad financiera.</a:t>
            </a:r>
          </a:p>
          <a:p>
            <a:pPr lvl="1"/>
            <a:r>
              <a:rPr lang="es-MX">
                <a:latin typeface="Century Gothic" panose="020B0502020202020204" pitchFamily="34" charset="0"/>
              </a:rPr>
              <a:t>Ante el organismo de control.</a:t>
            </a:r>
          </a:p>
          <a:p>
            <a:pPr lvl="1"/>
            <a:r>
              <a:rPr lang="es-MX">
                <a:latin typeface="Century Gothic" panose="020B0502020202020204" pitchFamily="34" charset="0"/>
              </a:rPr>
              <a:t>Ante el Defensor del Cliente.</a:t>
            </a:r>
          </a:p>
          <a:p>
            <a:pPr lvl="1"/>
            <a:r>
              <a:rPr lang="es-MX">
                <a:latin typeface="Century Gothic" panose="020B0502020202020204" pitchFamily="34" charset="0"/>
              </a:rPr>
              <a:t>Mediante acciones administrativas, judiciales o constitucionales.</a:t>
            </a:r>
          </a:p>
          <a:p>
            <a:r>
              <a:rPr lang="es-MX">
                <a:latin typeface="Century Gothic" panose="020B0502020202020204" pitchFamily="34" charset="0"/>
              </a:rPr>
              <a:t>Los </a:t>
            </a:r>
            <a:r>
              <a:rPr lang="es-MX" b="1">
                <a:latin typeface="Century Gothic" panose="020B0502020202020204" pitchFamily="34" charset="0"/>
              </a:rPr>
              <a:t>organismos de control</a:t>
            </a:r>
            <a:r>
              <a:rPr lang="es-MX">
                <a:latin typeface="Century Gothic" panose="020B0502020202020204" pitchFamily="34" charset="0"/>
              </a:rPr>
              <a:t> pueden solicitar información a las entidades financieras, quienes deben entregarla en los plazos establecidos.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08698-F7EC-2817-0635-B47552C22A38}"/>
              </a:ext>
            </a:extLst>
          </p:cNvPr>
          <p:cNvSpPr txBox="1"/>
          <p:nvPr/>
        </p:nvSpPr>
        <p:spPr>
          <a:xfrm>
            <a:off x="614856" y="4367647"/>
            <a:ext cx="827689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>
                <a:latin typeface="Century Gothic" panose="020B0502020202020204" pitchFamily="34" charset="0"/>
              </a:rPr>
              <a:t>Se reporta </a:t>
            </a:r>
            <a:r>
              <a:rPr lang="es-MX" b="1">
                <a:latin typeface="Century Gothic" panose="020B0502020202020204" pitchFamily="34" charset="0"/>
              </a:rPr>
              <a:t>cada semestre</a:t>
            </a:r>
            <a:r>
              <a:rPr lang="es-MX">
                <a:latin typeface="Century Gothic" panose="020B0502020202020204" pitchFamily="34" charset="0"/>
              </a:rPr>
              <a:t> a la superintendencia: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Century Gothic" panose="020B0502020202020204" pitchFamily="34" charset="0"/>
              </a:rPr>
              <a:t>Número de reclamos presentados.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Century Gothic" panose="020B0502020202020204" pitchFamily="34" charset="0"/>
              </a:rPr>
              <a:t>Reclamos resueltos favorablemente.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Century Gothic" panose="020B0502020202020204" pitchFamily="34" charset="0"/>
              </a:rPr>
              <a:t>Montos devueltos.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>
                <a:latin typeface="Century Gothic" panose="020B0502020202020204" pitchFamily="34" charset="0"/>
              </a:rPr>
              <a:t>Conceptos de los reclamos.</a:t>
            </a:r>
          </a:p>
        </p:txBody>
      </p:sp>
      <p:sp>
        <p:nvSpPr>
          <p:cNvPr id="7" name="Flecha: en U 6">
            <a:extLst>
              <a:ext uri="{FF2B5EF4-FFF2-40B4-BE49-F238E27FC236}">
                <a16:creationId xmlns:a16="http://schemas.microsoft.com/office/drawing/2014/main" id="{BF9CD7EC-B7D5-36A7-2764-6EB0EC3CEE8E}"/>
              </a:ext>
            </a:extLst>
          </p:cNvPr>
          <p:cNvSpPr/>
          <p:nvPr/>
        </p:nvSpPr>
        <p:spPr>
          <a:xfrm rot="5400000">
            <a:off x="9059715" y="3609410"/>
            <a:ext cx="2031326" cy="1736633"/>
          </a:xfrm>
          <a:prstGeom prst="uturnArrow">
            <a:avLst>
              <a:gd name="adj1" fmla="val 25000"/>
              <a:gd name="adj2" fmla="val 25000"/>
              <a:gd name="adj3" fmla="val 22276"/>
              <a:gd name="adj4" fmla="val 43750"/>
              <a:gd name="adj5" fmla="val 75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4D3AB2-509A-12AB-9896-812E070866B0}"/>
              </a:ext>
            </a:extLst>
          </p:cNvPr>
          <p:cNvSpPr txBox="1"/>
          <p:nvPr/>
        </p:nvSpPr>
        <p:spPr>
          <a:xfrm>
            <a:off x="9207062" y="1954920"/>
            <a:ext cx="2601310" cy="2031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>
                <a:solidFill>
                  <a:schemeClr val="bg1"/>
                </a:solidFill>
                <a:latin typeface="Century Gothic" panose="020B0502020202020204" pitchFamily="34" charset="0"/>
              </a:rPr>
              <a:t>Tienen derecho a la </a:t>
            </a:r>
            <a:r>
              <a:rPr lang="es-MX" b="1">
                <a:solidFill>
                  <a:schemeClr val="bg1"/>
                </a:solidFill>
                <a:latin typeface="Century Gothic" panose="020B0502020202020204" pitchFamily="34" charset="0"/>
              </a:rPr>
              <a:t>restitución de sus derechos</a:t>
            </a:r>
            <a:r>
              <a:rPr lang="es-MX">
                <a:solidFill>
                  <a:schemeClr val="bg1"/>
                </a:solidFill>
                <a:latin typeface="Century Gothic" panose="020B0502020202020204" pitchFamily="34" charset="0"/>
              </a:rPr>
              <a:t> y a recibir </a:t>
            </a:r>
            <a:r>
              <a:rPr lang="es-MX" b="1">
                <a:solidFill>
                  <a:schemeClr val="bg1"/>
                </a:solidFill>
                <a:latin typeface="Century Gothic" panose="020B0502020202020204" pitchFamily="34" charset="0"/>
              </a:rPr>
              <a:t>compensación por daños y perjuicios</a:t>
            </a:r>
            <a:r>
              <a:rPr lang="es-MX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EC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just"/>
            <a:endParaRPr lang="es-EC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E43F5A-3A17-C383-2A31-9EB2FEDC0376}"/>
              </a:ext>
            </a:extLst>
          </p:cNvPr>
          <p:cNvSpPr txBox="1"/>
          <p:nvPr/>
        </p:nvSpPr>
        <p:spPr>
          <a:xfrm>
            <a:off x="9120352" y="1491139"/>
            <a:ext cx="277473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>
                <a:latin typeface="Century Gothic" panose="020B0502020202020204" pitchFamily="34" charset="0"/>
              </a:rPr>
              <a:t>Usuarios Financieros</a:t>
            </a:r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5A504AA1-0750-680B-7E9A-B277539144BF}"/>
              </a:ext>
            </a:extLst>
          </p:cNvPr>
          <p:cNvSpPr/>
          <p:nvPr/>
        </p:nvSpPr>
        <p:spPr>
          <a:xfrm>
            <a:off x="5856889" y="4367647"/>
            <a:ext cx="851338" cy="1477328"/>
          </a:xfrm>
          <a:prstGeom prst="parallelogram">
            <a:avLst>
              <a:gd name="adj" fmla="val 5092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9F0DAE-3E06-BEEB-54BC-DB848B45EEC9}"/>
              </a:ext>
            </a:extLst>
          </p:cNvPr>
          <p:cNvSpPr txBox="1"/>
          <p:nvPr/>
        </p:nvSpPr>
        <p:spPr>
          <a:xfrm>
            <a:off x="6708226" y="4823277"/>
            <a:ext cx="201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>
                <a:latin typeface="Century Gothic" panose="020B0502020202020204" pitchFamily="34" charset="0"/>
              </a:rPr>
              <a:t>Respuesta</a:t>
            </a:r>
            <a:r>
              <a:rPr lang="es-EC" sz="1600">
                <a:latin typeface="Century Gothic" panose="020B0502020202020204" pitchFamily="34" charset="0"/>
              </a:rPr>
              <a:t> </a:t>
            </a:r>
          </a:p>
          <a:p>
            <a:r>
              <a:rPr lang="es-EC" sz="1600">
                <a:latin typeface="Century Gothic" panose="020B0502020202020204" pitchFamily="34" charset="0"/>
              </a:rPr>
              <a:t>15 días nacionales </a:t>
            </a:r>
          </a:p>
          <a:p>
            <a:r>
              <a:rPr lang="es-EC" sz="1600">
                <a:latin typeface="Century Gothic" panose="020B0502020202020204" pitchFamily="34" charset="0"/>
              </a:rPr>
              <a:t>40 internacionales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F736861-2681-D0C3-87CE-38EA6DD307DC}"/>
              </a:ext>
            </a:extLst>
          </p:cNvPr>
          <p:cNvSpPr txBox="1">
            <a:spLocks/>
          </p:cNvSpPr>
          <p:nvPr/>
        </p:nvSpPr>
        <p:spPr>
          <a:xfrm>
            <a:off x="1016872" y="283356"/>
            <a:ext cx="7914290" cy="1671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1950" indent="-361950"/>
            <a:r>
              <a:rPr lang="es-EC" sz="40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sz="4000">
                <a:latin typeface="Arial Black" panose="020B0A04020102020204" pitchFamily="34" charset="0"/>
              </a:rPr>
              <a:t>Derecho a la Queja</a:t>
            </a:r>
          </a:p>
        </p:txBody>
      </p:sp>
    </p:spTree>
    <p:extLst>
      <p:ext uri="{BB962C8B-B14F-4D97-AF65-F5344CB8AC3E}">
        <p14:creationId xmlns:p14="http://schemas.microsoft.com/office/powerpoint/2010/main" val="19171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13019-BAC0-0876-0466-81C9891F8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EF77E-A4AF-4E55-75CE-D6F2AA30B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088" y="914908"/>
            <a:ext cx="5133926" cy="1325563"/>
          </a:xfrm>
        </p:spPr>
        <p:txBody>
          <a:bodyPr/>
          <a:lstStyle/>
          <a:p>
            <a:pPr marL="268288" indent="-268288" algn="ctr"/>
            <a:r>
              <a:rPr lang="es-EC" b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Derecho a la 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4EEADF-ABCB-773B-BA72-E2AB53FA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2475186"/>
            <a:ext cx="5411514" cy="38959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MX" sz="2400">
                <a:latin typeface="Century Gothic" panose="020B0502020202020204" pitchFamily="34" charset="0"/>
              </a:rPr>
              <a:t>El usuario financiero tiene derecho a recibir </a:t>
            </a:r>
            <a:r>
              <a:rPr lang="es-MX" sz="2400" b="1">
                <a:latin typeface="Century Gothic" panose="020B0502020202020204" pitchFamily="34" charset="0"/>
              </a:rPr>
              <a:t>información clara, completa, veraz y actualizada</a:t>
            </a:r>
            <a:r>
              <a:rPr lang="es-MX" sz="2400">
                <a:latin typeface="Century Gothic" panose="020B0502020202020204" pitchFamily="34" charset="0"/>
              </a:rPr>
              <a:t> sobre los productos y servicios que ofrece la entidad.</a:t>
            </a:r>
          </a:p>
          <a:p>
            <a:pPr marL="0" indent="0" algn="just">
              <a:buNone/>
            </a:pPr>
            <a:br>
              <a:rPr lang="es-MX" sz="2400">
                <a:latin typeface="Century Gothic" panose="020B0502020202020204" pitchFamily="34" charset="0"/>
              </a:rPr>
            </a:br>
            <a:r>
              <a:rPr lang="es-MX" sz="2400">
                <a:latin typeface="Century Gothic" panose="020B0502020202020204" pitchFamily="34" charset="0"/>
              </a:rPr>
              <a:t>Esto incluye: </a:t>
            </a:r>
            <a:r>
              <a:rPr lang="es-MX" sz="2400" b="1">
                <a:latin typeface="Century Gothic" panose="020B0502020202020204" pitchFamily="34" charset="0"/>
              </a:rPr>
              <a:t>tasas de interés, comisiones, plazos, condiciones, beneficios y riesgos</a:t>
            </a:r>
            <a:r>
              <a:rPr lang="es-MX" sz="2400"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s-MX" sz="2400">
                <a:latin typeface="Century Gothic" panose="020B0502020202020204" pitchFamily="34" charset="0"/>
              </a:rPr>
              <a:t>La información debe entregarse en un lenguaje </a:t>
            </a:r>
            <a:r>
              <a:rPr lang="es-MX" sz="2400" b="1">
                <a:latin typeface="Century Gothic" panose="020B0502020202020204" pitchFamily="34" charset="0"/>
              </a:rPr>
              <a:t>accesible y comprensible</a:t>
            </a:r>
            <a:r>
              <a:rPr lang="es-MX" sz="2400">
                <a:latin typeface="Century Gothic" panose="020B0502020202020204" pitchFamily="34" charset="0"/>
              </a:rPr>
              <a:t>, de manera que el usuario pueda tomar decisiones informadas y responsables.</a:t>
            </a:r>
          </a:p>
        </p:txBody>
      </p:sp>
      <p:pic>
        <p:nvPicPr>
          <p:cNvPr id="94" name="Picture 4" descr="Angled shot of pen on a graph">
            <a:extLst>
              <a:ext uri="{FF2B5EF4-FFF2-40B4-BE49-F238E27FC236}">
                <a16:creationId xmlns:a16="http://schemas.microsoft.com/office/drawing/2014/main" id="{86A86713-CBB3-71C3-9D41-D7D08EF0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1567" r="39032" b="-2"/>
          <a:stretch>
            <a:fillRect/>
          </a:stretch>
        </p:blipFill>
        <p:spPr>
          <a:xfrm>
            <a:off x="0" y="1"/>
            <a:ext cx="5627914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2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CF4BC-445E-5B6C-1BE0-56EC9CF9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ECD543-6FD7-E597-84D4-0201012AC387}"/>
              </a:ext>
            </a:extLst>
          </p:cNvPr>
          <p:cNvSpPr txBox="1"/>
          <p:nvPr/>
        </p:nvSpPr>
        <p:spPr>
          <a:xfrm>
            <a:off x="656897" y="1493280"/>
            <a:ext cx="72889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>
                <a:solidFill>
                  <a:schemeClr val="accent5"/>
                </a:solidFill>
                <a:latin typeface="Century Gothic" panose="020B0502020202020204" pitchFamily="34" charset="0"/>
              </a:rPr>
              <a:t>Información Básica Comercial.- </a:t>
            </a:r>
            <a:r>
              <a:rPr lang="es-MX">
                <a:latin typeface="Century Gothic" panose="020B0502020202020204" pitchFamily="34" charset="0"/>
              </a:rPr>
              <a:t>Consiste en los datos, instructivos, antecedentes, indicaciones o contraindicaciones que el proveedor debe suministrar obligatoriamente al consumidor, al momento de efectuar la oferta del bien o prestación del servicio.</a:t>
            </a:r>
          </a:p>
          <a:p>
            <a:pPr algn="just"/>
            <a:endParaRPr lang="es-MX">
              <a:latin typeface="Century Gothic" panose="020B0502020202020204" pitchFamily="34" charset="0"/>
            </a:endParaRPr>
          </a:p>
          <a:p>
            <a:pPr algn="just"/>
            <a:r>
              <a:rPr lang="es-MX" b="1">
                <a:solidFill>
                  <a:schemeClr val="accent5"/>
                </a:solidFill>
                <a:latin typeface="Century Gothic" panose="020B0502020202020204" pitchFamily="34" charset="0"/>
              </a:rPr>
              <a:t>Publicidad Engañosa.- </a:t>
            </a:r>
            <a:r>
              <a:rPr lang="es-MX">
                <a:latin typeface="Century Gothic" panose="020B0502020202020204" pitchFamily="34" charset="0"/>
              </a:rPr>
              <a:t>Toda modalidad de información o comunicación de carácter comercial, cuyo contenido sea total o parcialmente contrario a las condiciones reales o de adquisición de los bienes y servicios ofrecidos o que utilice textos, diálogos, sonidos, imágenes o descripciones que directa o indirectamente, e incluso por omisión de datos esenciales del producto, induzca a engaño, error o confusión al consumidor.</a:t>
            </a:r>
          </a:p>
          <a:p>
            <a:pPr algn="just"/>
            <a:endParaRPr lang="es-EC">
              <a:latin typeface="Century Gothic" panose="020B0502020202020204" pitchFamily="34" charset="0"/>
            </a:endParaRPr>
          </a:p>
          <a:p>
            <a:pPr algn="just"/>
            <a:r>
              <a:rPr lang="es-MX" b="1">
                <a:solidFill>
                  <a:schemeClr val="accent5"/>
                </a:solidFill>
                <a:latin typeface="Century Gothic" panose="020B0502020202020204" pitchFamily="34" charset="0"/>
              </a:rPr>
              <a:t>Publicidad Prohibida.- </a:t>
            </a:r>
            <a:r>
              <a:rPr lang="es-MX">
                <a:latin typeface="Century Gothic" panose="020B0502020202020204" pitchFamily="34" charset="0"/>
              </a:rPr>
              <a:t>Quedan prohibidas todas las formas de publicidad engañosa o abusiva, que induzcan a error en la elección del bien o servicio que puedan afectar los intereses y derechos del consumidor.</a:t>
            </a:r>
          </a:p>
          <a:p>
            <a:pPr algn="just"/>
            <a:endParaRPr lang="es-EC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36CA8-4606-16D7-DA14-B965707CDFB0}"/>
              </a:ext>
            </a:extLst>
          </p:cNvPr>
          <p:cNvSpPr txBox="1"/>
          <p:nvPr/>
        </p:nvSpPr>
        <p:spPr>
          <a:xfrm>
            <a:off x="7945821" y="6243144"/>
            <a:ext cx="4246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/>
              <a:t>LEY ORGÁNICA DE DEFENSA DEL CONSUMIDOR </a:t>
            </a:r>
            <a:endParaRPr lang="es-EC" sz="1600" b="1"/>
          </a:p>
        </p:txBody>
      </p:sp>
      <p:pic>
        <p:nvPicPr>
          <p:cNvPr id="5" name="Gráfico 4" descr="Gavel con relleno sólido">
            <a:extLst>
              <a:ext uri="{FF2B5EF4-FFF2-40B4-BE49-F238E27FC236}">
                <a16:creationId xmlns:a16="http://schemas.microsoft.com/office/drawing/2014/main" id="{67D9DA9D-3138-613D-1387-0761C2417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9475" y="1503385"/>
            <a:ext cx="3444360" cy="34443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67F299E9-AA7D-9B07-245F-B07FF7AC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897" y="276302"/>
            <a:ext cx="8484071" cy="1325563"/>
          </a:xfrm>
        </p:spPr>
        <p:txBody>
          <a:bodyPr/>
          <a:lstStyle/>
          <a:p>
            <a:pPr marL="268288" indent="-268288" algn="ctr"/>
            <a:r>
              <a:rPr lang="es-EC" b="1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b="1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</a:rPr>
              <a:t>Derecho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412945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CCD19-EDDB-246B-3C18-26547403C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B2C3D-842B-74C8-DE88-48B0FF7FC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899" y="804042"/>
            <a:ext cx="8652641" cy="1325563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C" sz="40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sz="40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Derecho a la transparencia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C7A1CDA9-74CC-DDFF-C176-897129ED90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891420"/>
              </p:ext>
            </p:extLst>
          </p:nvPr>
        </p:nvGraphicFramePr>
        <p:xfrm>
          <a:off x="605057" y="2292305"/>
          <a:ext cx="10748743" cy="376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BD179BFC-3F37-E9C1-0822-90F07BF2D95B}"/>
              </a:ext>
            </a:extLst>
          </p:cNvPr>
          <p:cNvSpPr/>
          <p:nvPr/>
        </p:nvSpPr>
        <p:spPr>
          <a:xfrm>
            <a:off x="1082565" y="6295486"/>
            <a:ext cx="10026869" cy="523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4952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B8115-DA63-CECF-C9C3-94E0F4946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8F45C5D-BC45-85EB-2529-7F9AC97CF66A}"/>
              </a:ext>
            </a:extLst>
          </p:cNvPr>
          <p:cNvSpPr txBox="1"/>
          <p:nvPr/>
        </p:nvSpPr>
        <p:spPr>
          <a:xfrm>
            <a:off x="840828" y="6262426"/>
            <a:ext cx="791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LEY ORGÁNICA DE DEFENSA DEL CONSUMIDOR </a:t>
            </a:r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B9F5B0B-3391-7BF1-C485-A2524AEF624D}"/>
              </a:ext>
            </a:extLst>
          </p:cNvPr>
          <p:cNvSpPr txBox="1"/>
          <p:nvPr/>
        </p:nvSpPr>
        <p:spPr>
          <a:xfrm>
            <a:off x="840828" y="2271823"/>
            <a:ext cx="7152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>
                <a:latin typeface="Century Gothic" panose="020B0502020202020204" pitchFamily="34" charset="0"/>
              </a:rPr>
              <a:t>Art. 49.- Cobranza de Créditos.- </a:t>
            </a:r>
            <a:r>
              <a:rPr lang="es-MX" sz="2000">
                <a:latin typeface="Century Gothic" panose="020B0502020202020204" pitchFamily="34" charset="0"/>
              </a:rPr>
              <a:t>En la cobranza de créditos, el consumidor no deberá ser expuesto al ridículo o a la difamación, ni a cualquier tipo de coacción ilícita ni amenaza de cualquier naturaleza, dirigida a su persona, por el proveedor o quien actúe en su nombre.</a:t>
            </a:r>
          </a:p>
          <a:p>
            <a:r>
              <a:rPr lang="es-MX" sz="2000">
                <a:latin typeface="Century Gothic" panose="020B0502020202020204" pitchFamily="34" charset="0"/>
              </a:rPr>
              <a:t>Se prohíbe hostigar, intimidar o molestar de manera insistente y repetitiva en contra de un consumidor, con ocasión de la gestión de cobro de una deuda, dentro de lo cual se contempla no respetar lo definido en la norma y la comunicación con objeto de cobro a personas distintas al deudor, codeudor o garantes.</a:t>
            </a:r>
            <a:endParaRPr lang="es-EC" sz="2000"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8BEA80-EA29-8B77-2B25-85AAA6E279DE}"/>
              </a:ext>
            </a:extLst>
          </p:cNvPr>
          <p:cNvSpPr txBox="1"/>
          <p:nvPr/>
        </p:nvSpPr>
        <p:spPr>
          <a:xfrm>
            <a:off x="8180615" y="5387023"/>
            <a:ext cx="354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>
                <a:latin typeface="Century Gothic" panose="020B0502020202020204" pitchFamily="34" charset="0"/>
              </a:rPr>
              <a:t>No más de una vez al día (mismo mecanismo),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>
                <a:latin typeface="Century Gothic" panose="020B0502020202020204" pitchFamily="34" charset="0"/>
              </a:rPr>
              <a:t>Horario &gt;7h00 y &lt; 20h00</a:t>
            </a:r>
          </a:p>
        </p:txBody>
      </p:sp>
      <p:pic>
        <p:nvPicPr>
          <p:cNvPr id="9" name="Gráfico 8" descr="Clipboard Badge contorno">
            <a:extLst>
              <a:ext uri="{FF2B5EF4-FFF2-40B4-BE49-F238E27FC236}">
                <a16:creationId xmlns:a16="http://schemas.microsoft.com/office/drawing/2014/main" id="{8F65DA03-3B9A-9A18-6548-BD4FE8151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80614" y="1387929"/>
            <a:ext cx="3961455" cy="396145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D04924B4-4532-2632-4115-C6C27EF9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64" y="489739"/>
            <a:ext cx="8336018" cy="1325563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C" sz="40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sz="40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Derecho a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400395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72FE03-7FA8-B7F0-9372-A7C8A869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0284358-FD10-E5B1-C436-4E923C919DF0}"/>
              </a:ext>
            </a:extLst>
          </p:cNvPr>
          <p:cNvSpPr txBox="1"/>
          <p:nvPr/>
        </p:nvSpPr>
        <p:spPr>
          <a:xfrm>
            <a:off x="1048407" y="6232283"/>
            <a:ext cx="791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/>
              <a:t>LEY ORGÁNICA DE DEFENSA DEL CONSUMIDOR </a:t>
            </a:r>
            <a:endParaRPr lang="es-EC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3CC2A6-1A3D-3A28-26C8-03F190308EAB}"/>
              </a:ext>
            </a:extLst>
          </p:cNvPr>
          <p:cNvSpPr txBox="1"/>
          <p:nvPr/>
        </p:nvSpPr>
        <p:spPr>
          <a:xfrm>
            <a:off x="1048407" y="2266097"/>
            <a:ext cx="79142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>
                <a:latin typeface="Century Gothic" panose="020B0502020202020204" pitchFamily="34" charset="0"/>
              </a:rPr>
              <a:t>Prohibiciones:</a:t>
            </a:r>
          </a:p>
          <a:p>
            <a:endParaRPr lang="es-MX" sz="2400" b="1">
              <a:latin typeface="Century Gothic" panose="020B0502020202020204" pitchFamily="34" charset="0"/>
            </a:endParaRPr>
          </a:p>
          <a:p>
            <a:pPr algn="just"/>
            <a:r>
              <a:rPr lang="es-MX" sz="2400">
                <a:latin typeface="Century Gothic" panose="020B0502020202020204" pitchFamily="34" charset="0"/>
              </a:rPr>
              <a:t>Realizar llamadas telefónicas, visitas en persona al domicilio del consumidor, proposiciones u ofertas no solicitadas, vía telefónica, correo electrónico, mensajes de texto, o cualquier otro medio de comunicación de manera persistente, ignorado la petición del consumidor para que cese ese tipo de actividad o fuera de los días laborables, esto es de lunes a viernes en horario de 8h00 a 20H00.</a:t>
            </a:r>
            <a:endParaRPr lang="es-EC" sz="2400">
              <a:latin typeface="Century Gothic" panose="020B0502020202020204" pitchFamily="34" charset="0"/>
            </a:endParaRPr>
          </a:p>
        </p:txBody>
      </p:sp>
      <p:pic>
        <p:nvPicPr>
          <p:cNvPr id="8" name="Gráfico 7" descr="Call center con relleno sólido">
            <a:extLst>
              <a:ext uri="{FF2B5EF4-FFF2-40B4-BE49-F238E27FC236}">
                <a16:creationId xmlns:a16="http://schemas.microsoft.com/office/drawing/2014/main" id="{508ABCC2-FE7B-6D35-7900-F4517767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22828" y="1810055"/>
            <a:ext cx="2690647" cy="2690647"/>
          </a:xfrm>
          <a:prstGeom prst="rect">
            <a:avLst/>
          </a:prstGeom>
        </p:spPr>
      </p:pic>
      <p:sp>
        <p:nvSpPr>
          <p:cNvPr id="9" name="Símbolo &quot;No permitido&quot; 8">
            <a:extLst>
              <a:ext uri="{FF2B5EF4-FFF2-40B4-BE49-F238E27FC236}">
                <a16:creationId xmlns:a16="http://schemas.microsoft.com/office/drawing/2014/main" id="{1C0C68D5-1D34-C3A9-E4FD-A3D55C7F1449}"/>
              </a:ext>
            </a:extLst>
          </p:cNvPr>
          <p:cNvSpPr/>
          <p:nvPr/>
        </p:nvSpPr>
        <p:spPr>
          <a:xfrm>
            <a:off x="9333187" y="1948067"/>
            <a:ext cx="2514599" cy="2617076"/>
          </a:xfrm>
          <a:prstGeom prst="noSmoking">
            <a:avLst/>
          </a:prstGeom>
          <a:solidFill>
            <a:schemeClr val="bg2">
              <a:lumMod val="1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8512902-611F-ECED-0D15-C1BE521BB8C7}"/>
              </a:ext>
            </a:extLst>
          </p:cNvPr>
          <p:cNvSpPr txBox="1"/>
          <p:nvPr/>
        </p:nvSpPr>
        <p:spPr>
          <a:xfrm>
            <a:off x="9398876" y="4703155"/>
            <a:ext cx="2514599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>
                <a:latin typeface="Century Gothic" panose="020B0502020202020204" pitchFamily="34" charset="0"/>
              </a:rPr>
              <a:t>salvo pedido expreso del cliente</a:t>
            </a:r>
            <a:endParaRPr lang="es-EC" sz="2400" b="1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5C59836-DFE9-9832-9FBF-AA91FCA3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480" y="622504"/>
            <a:ext cx="8336018" cy="1325563"/>
          </a:xfrm>
          <a:solidFill>
            <a:schemeClr val="bg1"/>
          </a:solidFill>
          <a:effectLst>
            <a:innerShdw blurRad="635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s-EC" sz="400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&gt;</a:t>
            </a:r>
            <a:r>
              <a:rPr lang="es-EC" sz="400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rPr>
              <a:t> Derecho a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3623223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F643291164774397126D4A7BD0B3E6" ma:contentTypeVersion="4" ma:contentTypeDescription="Crear nuevo documento." ma:contentTypeScope="" ma:versionID="c479cda4badf18a337b149665f1eea62">
  <xsd:schema xmlns:xsd="http://www.w3.org/2001/XMLSchema" xmlns:xs="http://www.w3.org/2001/XMLSchema" xmlns:p="http://schemas.microsoft.com/office/2006/metadata/properties" xmlns:ns2="1969a7ce-ca4a-4744-8fc1-6c96d2397410" targetNamespace="http://schemas.microsoft.com/office/2006/metadata/properties" ma:root="true" ma:fieldsID="50e42b4f430d06b67336a9a6e62a1a66" ns2:_="">
    <xsd:import namespace="1969a7ce-ca4a-4744-8fc1-6c96d23974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9a7ce-ca4a-4744-8fc1-6c96d23974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6FB0F1-AD8D-40ED-84BF-2ADB8920F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69a7ce-ca4a-4744-8fc1-6c96d23974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DEF49BF-5A75-42B0-B99B-36B5BF5B0F76}">
  <ds:schemaRefs>
    <ds:schemaRef ds:uri="2fdb554f-3f5a-4d60-95f5-cf709eebb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B144E6E-29DF-460F-B106-B2A9D6DAE9C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842ca33-576a-4b65-b58b-67fb98772cc8}" enabled="0" method="" siteId="{7842ca33-576a-4b65-b58b-67fb98772cc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1933</Words>
  <Application>Microsoft Office PowerPoint</Application>
  <PresentationFormat>Panorámica</PresentationFormat>
  <Paragraphs>131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Aptos</vt:lpstr>
      <vt:lpstr>Arial</vt:lpstr>
      <vt:lpstr>Arial Black</vt:lpstr>
      <vt:lpstr>Calibri</vt:lpstr>
      <vt:lpstr>Calibri Light</vt:lpstr>
      <vt:lpstr>Century Gothic</vt:lpstr>
      <vt:lpstr>Tema de Office</vt:lpstr>
      <vt:lpstr>DERECHOS Y OBLIGACIONES DE LOS USUARIOS FINANCIEROS</vt:lpstr>
      <vt:lpstr>VI. Derechos de los Usuarios Financieros</vt:lpstr>
      <vt:lpstr>Presentación de PowerPoint</vt:lpstr>
      <vt:lpstr>Presentación de PowerPoint</vt:lpstr>
      <vt:lpstr>&gt;Derecho a la información</vt:lpstr>
      <vt:lpstr>&gt;Derecho a la información</vt:lpstr>
      <vt:lpstr>&gt; Derecho a la transparencia</vt:lpstr>
      <vt:lpstr>&gt; Derecho a la transparencia</vt:lpstr>
      <vt:lpstr>&gt; Derecho a la transparencia</vt:lpstr>
      <vt:lpstr>&gt;Derecho a la protección de datos</vt:lpstr>
      <vt:lpstr>&gt;Derecho a la protección de datos</vt:lpstr>
      <vt:lpstr>&gt;Derecho a la protección de datos</vt:lpstr>
      <vt:lpstr>&gt; Derecho a la educación financiera</vt:lpstr>
      <vt:lpstr>&gt; Derecho a la educación financiera</vt:lpstr>
      <vt:lpstr>&gt; Derecho a la educación financiera</vt:lpstr>
      <vt:lpstr>&gt; Derecho a la información de productos y servicios financieros</vt:lpstr>
      <vt:lpstr>&gt; Derecho a la información de productos y servicios financieros</vt:lpstr>
      <vt:lpstr>&gt; Derecho a la información de productos y servicios financieros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David Yumbla Leon</dc:creator>
  <cp:lastModifiedBy>Jorge Israel Calle Vazquez</cp:lastModifiedBy>
  <cp:revision>41</cp:revision>
  <dcterms:created xsi:type="dcterms:W3CDTF">2024-01-18T13:34:26Z</dcterms:created>
  <dcterms:modified xsi:type="dcterms:W3CDTF">2025-12-30T20:32:55Z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0x010100A2F643291164774397126D4A7BD0B3E6</vt:lpwstr>
  </property>
</Properties>
</file>